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sldIdLst>
    <p:sldId id="256" r:id="rId3"/>
    <p:sldId id="274" r:id="rId4"/>
    <p:sldId id="279" r:id="rId5"/>
    <p:sldId id="283" r:id="rId6"/>
    <p:sldId id="293" r:id="rId7"/>
    <p:sldId id="296" r:id="rId8"/>
    <p:sldId id="299" r:id="rId9"/>
    <p:sldId id="297" r:id="rId10"/>
    <p:sldId id="278" r:id="rId11"/>
    <p:sldId id="258" r:id="rId12"/>
    <p:sldId id="262" r:id="rId13"/>
    <p:sldId id="301" r:id="rId14"/>
    <p:sldId id="266" r:id="rId15"/>
    <p:sldId id="267" r:id="rId16"/>
    <p:sldId id="285" r:id="rId17"/>
    <p:sldId id="277" r:id="rId18"/>
    <p:sldId id="284" r:id="rId19"/>
    <p:sldId id="268" r:id="rId20"/>
    <p:sldId id="261" r:id="rId21"/>
    <p:sldId id="292" r:id="rId22"/>
    <p:sldId id="282" r:id="rId23"/>
    <p:sldId id="280" r:id="rId24"/>
    <p:sldId id="294" r:id="rId25"/>
    <p:sldId id="290" r:id="rId26"/>
    <p:sldId id="289" r:id="rId27"/>
    <p:sldId id="295" r:id="rId28"/>
    <p:sldId id="302" r:id="rId29"/>
    <p:sldId id="304" r:id="rId30"/>
    <p:sldId id="305" r:id="rId31"/>
    <p:sldId id="307" r:id="rId32"/>
    <p:sldId id="309" r:id="rId33"/>
    <p:sldId id="310" r:id="rId34"/>
    <p:sldId id="287" r:id="rId35"/>
    <p:sldId id="308" r:id="rId36"/>
    <p:sldId id="311" r:id="rId37"/>
    <p:sldId id="312" r:id="rId3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7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60"/>
  </p:normalViewPr>
  <p:slideViewPr>
    <p:cSldViewPr>
      <p:cViewPr varScale="1">
        <p:scale>
          <a:sx n="81" d="100"/>
          <a:sy n="81" d="100"/>
        </p:scale>
        <p:origin x="1531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D966B9-C74A-4316-AB01-62FD8AE110D0}" type="datetimeFigureOut">
              <a:rPr lang="pt-BR"/>
              <a:pPr>
                <a:defRPr/>
              </a:pPr>
              <a:t>13/06/2019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749AF6-ACC7-4FCC-A429-11F7CB7626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184E5D-ACB6-4F77-AA17-1729F9EA5DF0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3DE2DA-4C20-450D-B882-48060142EDF3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6A1CF0-79D1-427B-973C-5A2594A5151A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74D4D1-8A01-40D8-9718-69C0CFC63CC0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ADA558-9FE2-44F3-834D-353B7A8C1871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A97D59-1B83-4C99-BB4E-176FAAE183A8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CCCB79-AB13-430C-811B-86249D5F331C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8DC641-008C-4C4D-B73A-1AD5FBCF15D6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A13777-392D-49FC-852A-84BA08A2F972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F6238A-5E89-4D3B-AD6E-3162228D423A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F31F93-8768-4C8D-ACD6-5AB8425EF5F7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B78EC5-BA28-4338-9C04-F4BBC4A8FDE5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7A20E1-BF36-4B20-B667-527989FFCA0E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7DFA15-345E-469F-9EF1-18DD22B8850C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F3E02F-E49C-48B2-8323-72E85CC053F2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577A80-FFDD-48DD-9AF7-113A7DA46514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6D5E0A-3750-4116-A251-8C94903C8CEC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EE7C32-3F10-4E75-8BDA-85D4CEF51077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202435-A09D-4959-A410-F49B2516B2F9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65A3AE-8261-48CF-B050-9862398ED28F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EC0004-09F7-46EF-B115-EEC39CEDFDF0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27CCD6-2E44-4527-B516-B67B1030FCF6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377036-857E-4107-AF96-AE68CBC77C28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FB3B65-6C1F-41FD-A856-1BD5BF9407EA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63F3D-25A4-4A0F-92FF-E56C185E9B62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CA9BB4-EBD8-4387-BAD1-24FC484CEFE4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355DE1-714D-4660-AEE4-A8FE120C6EDA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F01F76-0EFA-45D7-BA93-6E03B7623BFC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227A65-63F5-4EF7-95A2-726D8D262FD0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42D587-0D0B-4E86-9A37-D3A1F6A5704A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0B48F5-D2BA-4FC1-B10F-AD0E889B5BA8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61B857-89E6-4E72-BD0E-2147001899E1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67231A-CADC-4DF8-BE28-F35CB9871A53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8E102D-7D31-4B2D-A0AF-BF5F8D1CEFC3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A01EF-5890-4140-AD0A-0D71FE5A578F}" type="datetimeFigureOut">
              <a:rPr lang="pt-BR"/>
              <a:pPr>
                <a:defRPr/>
              </a:pPr>
              <a:t>13/06/2019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9DBA9-3DBC-4C25-A872-180BAAA7A0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1DE9-B976-469F-B11A-40188F47BFFD}" type="datetimeFigureOut">
              <a:rPr lang="pt-BR"/>
              <a:pPr>
                <a:defRPr/>
              </a:pPr>
              <a:t>13/06/2019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DEA74-3344-49D5-BB81-1367D7E302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E2E10-BF41-4A9C-A791-099B523C03CE}" type="datetimeFigureOut">
              <a:rPr lang="pt-BR"/>
              <a:pPr>
                <a:defRPr/>
              </a:pPr>
              <a:t>13/06/2019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59F96-F6AF-443D-8D89-A4ED69B806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79073-A1C2-42CE-96B0-B4620F782642}" type="datetimeFigureOut">
              <a:rPr lang="pt-BR"/>
              <a:pPr>
                <a:defRPr/>
              </a:pPr>
              <a:t>13/06/2019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2DDB5-652D-4A4F-908C-509FD1D5BF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4C817-65F7-4DD7-851A-467A39B54628}" type="datetimeFigureOut">
              <a:rPr lang="pt-BR"/>
              <a:pPr>
                <a:defRPr/>
              </a:pPr>
              <a:t>13/06/2019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89E29-3146-4F7D-8181-830C33AC3A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AA233-E360-47B2-9F86-390905E39C6E}" type="datetimeFigureOut">
              <a:rPr lang="pt-BR"/>
              <a:pPr>
                <a:defRPr/>
              </a:pPr>
              <a:t>13/06/2019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56580-D1F1-4E32-9701-A0C888DEBC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A9704-F98E-4605-8703-4726917CDA8E}" type="datetimeFigureOut">
              <a:rPr lang="pt-BR"/>
              <a:pPr>
                <a:defRPr/>
              </a:pPr>
              <a:t>13/06/2019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C027E-B75A-42FD-A950-81C7056AD5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DD575-D6C3-463D-93F6-B03F3BA0F39F}" type="datetimeFigureOut">
              <a:rPr lang="pt-BR"/>
              <a:pPr>
                <a:defRPr/>
              </a:pPr>
              <a:t>13/06/2019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21D7B-DC21-4485-81A1-802F0A9614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AF419-9EC9-4E27-A501-0D7AD02D36A8}" type="datetimeFigureOut">
              <a:rPr lang="pt-BR"/>
              <a:pPr>
                <a:defRPr/>
              </a:pPr>
              <a:t>13/06/2019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DD048-B4F2-4660-9344-ACD60356D6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2124B-FA01-471D-8458-421D1D89BB56}" type="datetimeFigureOut">
              <a:rPr lang="pt-BR"/>
              <a:pPr>
                <a:defRPr/>
              </a:pPr>
              <a:t>13/06/2019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9047C-F7CB-498D-897B-DEB1F9EE05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79837-734D-4BF4-B6A8-71982BC6D9D6}" type="datetimeFigureOut">
              <a:rPr lang="pt-BR"/>
              <a:pPr>
                <a:defRPr/>
              </a:pPr>
              <a:t>13/06/2019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C0307-7794-4120-B7E7-EED7E0AB18E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73961-FDAF-4F33-BD59-BBA88CBFCE39}" type="datetimeFigureOut">
              <a:rPr lang="pt-BR"/>
              <a:pPr>
                <a:defRPr/>
              </a:pPr>
              <a:t>13/06/2019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5A4E6-D968-4781-99EE-9E4163DEF9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D03BE-22D2-4AD5-B881-AF7013B9B18D}" type="datetimeFigureOut">
              <a:rPr lang="pt-BR"/>
              <a:pPr>
                <a:defRPr/>
              </a:pPr>
              <a:t>13/06/2019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08A09-5D1F-47C7-9CA0-A92A679D54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23D53-548A-43F4-AAD8-5C19D14BC714}" type="datetimeFigureOut">
              <a:rPr lang="pt-BR"/>
              <a:pPr>
                <a:defRPr/>
              </a:pPr>
              <a:t>13/06/2019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C54E2-4AEE-44AC-B730-3AB1DBB890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CB554-8CC4-464B-91EE-CD38086157B6}" type="datetimeFigureOut">
              <a:rPr lang="pt-BR"/>
              <a:pPr>
                <a:defRPr/>
              </a:pPr>
              <a:t>13/06/2019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FB42E-5F76-4F15-8AD0-22695F88A4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5CFAE-28F8-4C79-9B30-AC474FB5ED2D}" type="datetimeFigureOut">
              <a:rPr lang="pt-BR"/>
              <a:pPr>
                <a:defRPr/>
              </a:pPr>
              <a:t>13/06/2019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923CA-1F90-4845-A14E-85037E1A9C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4E197-9615-4BF5-A452-10FF832515A7}" type="datetimeFigureOut">
              <a:rPr lang="pt-BR"/>
              <a:pPr>
                <a:defRPr/>
              </a:pPr>
              <a:t>13/06/2019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441C5-7FCA-4DBD-914C-21A8EBF2E5E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65FDD-8996-4CB1-B139-939F44E8131E}" type="datetimeFigureOut">
              <a:rPr lang="pt-BR"/>
              <a:pPr>
                <a:defRPr/>
              </a:pPr>
              <a:t>13/06/2019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895BA-EABD-4935-9F2B-93593E0794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7A5FE-412B-4CB9-BF59-BE54A0F99122}" type="datetimeFigureOut">
              <a:rPr lang="pt-BR"/>
              <a:pPr>
                <a:defRPr/>
              </a:pPr>
              <a:t>13/06/2019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B71E1-C9EF-4D18-AD9F-684E5A8A70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E956B-DC50-4752-940B-47F0C4F7A599}" type="datetimeFigureOut">
              <a:rPr lang="pt-BR"/>
              <a:pPr>
                <a:defRPr/>
              </a:pPr>
              <a:t>13/06/2019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51442-CDB6-4337-B6B2-7C0262489E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9A9C8-B27D-48B6-AB40-DCE22A19039B}" type="datetimeFigureOut">
              <a:rPr lang="pt-BR"/>
              <a:pPr>
                <a:defRPr/>
              </a:pPr>
              <a:t>13/06/2019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915F3-099C-4114-9A6D-530D5EA8C8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A635-A790-4440-AE32-DC4761A3EDE3}" type="datetimeFigureOut">
              <a:rPr lang="pt-BR"/>
              <a:pPr>
                <a:defRPr/>
              </a:pPr>
              <a:t>13/06/2019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CE625-51B0-4BBD-A2D1-1AC643DBAF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70C644-C4C4-46E6-A4C6-53814A9D4613}" type="datetimeFigureOut">
              <a:rPr lang="pt-BR"/>
              <a:pPr>
                <a:defRPr/>
              </a:pPr>
              <a:t>13/06/2019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150C46-27D0-46E9-BBB9-B350A9289D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1" name="Imagem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C0B0DE-64D2-4633-94E5-C350272C39CA}" type="datetimeFigureOut">
              <a:rPr lang="pt-BR"/>
              <a:pPr>
                <a:defRPr/>
              </a:pPr>
              <a:t>13/06/2019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F0A255-C3F8-4971-AD9C-8A61701F5F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ienciadiaria.com.br/2010/07/27/pesquisadores-descobrem-o-que-mantem-os-armazens-celulares-cheios-de-energia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NR=1&amp;v=RrS2uROUjK4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portaldoprofessor.mec.gov.br/fichaTecnica.html?id=10116" TargetMode="External"/><Relationship Id="rId4" Type="http://schemas.openxmlformats.org/officeDocument/2006/relationships/hyperlink" Target="http://www.youtube.com/watch?v=TgJt4KgKQJI&amp;feature=related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CaixaDeTexto 6"/>
          <p:cNvSpPr txBox="1">
            <a:spLocks noChangeArrowheads="1"/>
          </p:cNvSpPr>
          <p:nvPr/>
        </p:nvSpPr>
        <p:spPr bwMode="auto">
          <a:xfrm>
            <a:off x="1139825" y="4076700"/>
            <a:ext cx="6842125" cy="3232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t-BR" sz="2000" dirty="0">
              <a:solidFill>
                <a:srgbClr val="102766"/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pt-BR" sz="4400" b="1" dirty="0">
                <a:solidFill>
                  <a:srgbClr val="102766"/>
                </a:solidFill>
                <a:latin typeface="Calibri" pitchFamily="34" charset="0"/>
              </a:rPr>
              <a:t>Ciências da Natureza e suas Tecnologias - Biologia</a:t>
            </a:r>
          </a:p>
          <a:p>
            <a:pPr algn="ctr" eaLnBrk="1" hangingPunct="1">
              <a:defRPr/>
            </a:pPr>
            <a:r>
              <a:rPr lang="pt-BR" sz="2800" dirty="0">
                <a:solidFill>
                  <a:srgbClr val="102766"/>
                </a:solidFill>
                <a:latin typeface="Calibri" pitchFamily="34" charset="0"/>
              </a:rPr>
              <a:t>Ensino Médio, 1ª Série</a:t>
            </a:r>
          </a:p>
          <a:p>
            <a:pPr algn="ctr">
              <a:defRPr/>
            </a:pP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Mitocôndrias: estrutura, localização e função </a:t>
            </a:r>
            <a:r>
              <a:rPr lang="pt-BR" sz="4400" dirty="0"/>
              <a:t>	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1º ano do Ensino Médio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Mitocôndrias: Estrutura, Localização e Função.</a:t>
            </a:r>
          </a:p>
        </p:txBody>
      </p:sp>
      <p:sp>
        <p:nvSpPr>
          <p:cNvPr id="4" name="Texto explicativo retangular com cantos arredondados 3"/>
          <p:cNvSpPr/>
          <p:nvPr/>
        </p:nvSpPr>
        <p:spPr>
          <a:xfrm>
            <a:off x="4089400" y="4365625"/>
            <a:ext cx="4659313" cy="1454150"/>
          </a:xfrm>
          <a:prstGeom prst="wedgeRoundRectCallout">
            <a:avLst>
              <a:gd name="adj1" fmla="val -92206"/>
              <a:gd name="adj2" fmla="val 5212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>
                <a:solidFill>
                  <a:schemeClr val="tx2"/>
                </a:solidFill>
                <a:latin typeface="Arial Narrow" pitchFamily="34" charset="0"/>
              </a:rPr>
              <a:t>Micrografia em microscopia eletrônica de duas mitocôndrias. Mais adiante vocês conhecerão a organização geral de uma mitocôndria.</a:t>
            </a:r>
            <a:endParaRPr lang="pt-BR" dirty="0"/>
          </a:p>
        </p:txBody>
      </p:sp>
      <p:sp>
        <p:nvSpPr>
          <p:cNvPr id="12292" name="CaixaDeTexto 7"/>
          <p:cNvSpPr txBox="1">
            <a:spLocks noChangeArrowheads="1"/>
          </p:cNvSpPr>
          <p:nvPr/>
        </p:nvSpPr>
        <p:spPr bwMode="auto">
          <a:xfrm>
            <a:off x="7380288" y="1484313"/>
            <a:ext cx="1619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Imagem:Louisa Howard/public domain</a:t>
            </a:r>
          </a:p>
        </p:txBody>
      </p:sp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981075"/>
            <a:ext cx="568801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C:\Users\alexandreazevedo\Desktop\473px-Mitochondria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154488"/>
            <a:ext cx="16192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CaixaDeTexto 6"/>
          <p:cNvSpPr txBox="1">
            <a:spLocks noChangeArrowheads="1"/>
          </p:cNvSpPr>
          <p:nvPr/>
        </p:nvSpPr>
        <p:spPr bwMode="auto">
          <a:xfrm>
            <a:off x="323850" y="6457950"/>
            <a:ext cx="1657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Nevit/GNU Free Documentation License</a:t>
            </a:r>
          </a:p>
        </p:txBody>
      </p:sp>
      <p:sp>
        <p:nvSpPr>
          <p:cNvPr id="9" name="Rosto feliz 8"/>
          <p:cNvSpPr/>
          <p:nvPr/>
        </p:nvSpPr>
        <p:spPr>
          <a:xfrm>
            <a:off x="755650" y="4581525"/>
            <a:ext cx="720725" cy="719138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ortaldoprofessor.mec.gov.br/storage/discovirtual/aulas/1523/imagens/Diagrama_da_mitocondr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3" y="2339975"/>
            <a:ext cx="57404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luxograma: Processo 1"/>
          <p:cNvSpPr/>
          <p:nvPr/>
        </p:nvSpPr>
        <p:spPr>
          <a:xfrm>
            <a:off x="1431925" y="1125538"/>
            <a:ext cx="6696075" cy="6477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u="sng" dirty="0">
                <a:latin typeface="Arial Narrow" pitchFamily="34" charset="0"/>
              </a:rPr>
              <a:t>ORGANIZAÇÃO GERAL DE UMA MITOCÔNDRIA</a:t>
            </a:r>
            <a:endParaRPr lang="pt-BR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6300788" y="2205038"/>
            <a:ext cx="2663825" cy="38163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u="sng" dirty="0">
                <a:solidFill>
                  <a:schemeClr val="tx2"/>
                </a:solidFill>
                <a:latin typeface="Arial Narrow" pitchFamily="34" charset="0"/>
              </a:rPr>
              <a:t>Membrana Dupla</a:t>
            </a:r>
          </a:p>
          <a:p>
            <a:pPr algn="ctr">
              <a:defRPr/>
            </a:pPr>
            <a:endParaRPr lang="pt-BR" u="sng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pt-BR" b="1" dirty="0">
                <a:solidFill>
                  <a:schemeClr val="tx2"/>
                </a:solidFill>
                <a:latin typeface="Arial Narrow" pitchFamily="34" charset="0"/>
              </a:rPr>
              <a:t>Externa</a:t>
            </a:r>
            <a:r>
              <a:rPr lang="pt-BR" dirty="0">
                <a:solidFill>
                  <a:schemeClr val="tx2"/>
                </a:solidFill>
                <a:latin typeface="Arial Narrow" pitchFamily="34" charset="0"/>
              </a:rPr>
              <a:t>: Superfície Lisa;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i="1" dirty="0">
                <a:solidFill>
                  <a:schemeClr val="tx2"/>
                </a:solidFill>
                <a:latin typeface="Arial Narrow" pitchFamily="34" charset="0"/>
              </a:rPr>
              <a:t>Proteínas (</a:t>
            </a:r>
            <a:r>
              <a:rPr lang="pt-BR" i="1" dirty="0" err="1">
                <a:solidFill>
                  <a:schemeClr val="tx2"/>
                </a:solidFill>
                <a:latin typeface="Arial Narrow" pitchFamily="34" charset="0"/>
              </a:rPr>
              <a:t>porinas</a:t>
            </a:r>
            <a:r>
              <a:rPr lang="pt-BR" i="1" dirty="0">
                <a:solidFill>
                  <a:schemeClr val="tx2"/>
                </a:solidFill>
                <a:latin typeface="Arial Narrow" pitchFamily="34" charset="0"/>
              </a:rPr>
              <a:t>).</a:t>
            </a:r>
          </a:p>
          <a:p>
            <a:pPr algn="ctr">
              <a:defRPr/>
            </a:pPr>
            <a:endParaRPr lang="pt-BR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pt-BR" dirty="0">
                <a:solidFill>
                  <a:schemeClr val="tx2"/>
                </a:solidFill>
                <a:latin typeface="Arial Narrow" pitchFamily="34" charset="0"/>
              </a:rPr>
              <a:t>Espaço </a:t>
            </a:r>
            <a:r>
              <a:rPr lang="pt-BR" dirty="0" err="1">
                <a:solidFill>
                  <a:schemeClr val="tx2"/>
                </a:solidFill>
                <a:latin typeface="Arial Narrow" pitchFamily="34" charset="0"/>
              </a:rPr>
              <a:t>Intermembranoso</a:t>
            </a:r>
            <a:r>
              <a:rPr lang="pt-BR" dirty="0">
                <a:solidFill>
                  <a:schemeClr val="tx2"/>
                </a:solidFill>
                <a:latin typeface="Arial Narrow" pitchFamily="34" charset="0"/>
              </a:rPr>
              <a:t>.</a:t>
            </a:r>
          </a:p>
          <a:p>
            <a:pPr algn="ctr">
              <a:defRPr/>
            </a:pPr>
            <a:endParaRPr lang="pt-BR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pt-BR" b="1" dirty="0">
                <a:solidFill>
                  <a:schemeClr val="tx2"/>
                </a:solidFill>
                <a:latin typeface="Arial Narrow" pitchFamily="34" charset="0"/>
              </a:rPr>
              <a:t>Interna:</a:t>
            </a:r>
            <a:r>
              <a:rPr lang="pt-BR" dirty="0">
                <a:solidFill>
                  <a:schemeClr val="tx2"/>
                </a:solidFill>
                <a:latin typeface="Arial Narrow" pitchFamily="34" charset="0"/>
              </a:rPr>
              <a:t> Cristas;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i="1" dirty="0">
                <a:solidFill>
                  <a:schemeClr val="tx2"/>
                </a:solidFill>
                <a:latin typeface="Arial Narrow" pitchFamily="34" charset="0"/>
              </a:rPr>
              <a:t>Enzimas de oxidação;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i="1" dirty="0">
                <a:solidFill>
                  <a:schemeClr val="tx2"/>
                </a:solidFill>
                <a:latin typeface="Arial Narrow" pitchFamily="34" charset="0"/>
              </a:rPr>
              <a:t>Matriz;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i="1" dirty="0">
                <a:solidFill>
                  <a:schemeClr val="tx2"/>
                </a:solidFill>
                <a:latin typeface="Arial Narrow" pitchFamily="34" charset="0"/>
              </a:rPr>
              <a:t>DNA Mitocondrial;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i="1" dirty="0">
                <a:solidFill>
                  <a:schemeClr val="tx2"/>
                </a:solidFill>
                <a:latin typeface="Arial Narrow" pitchFamily="34" charset="0"/>
              </a:rPr>
              <a:t>Ribossomos.</a:t>
            </a:r>
          </a:p>
        </p:txBody>
      </p:sp>
      <p:sp>
        <p:nvSpPr>
          <p:cNvPr id="13317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1º ano do Ensino Médio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Mitocôndrias: Estrutura, Localização e Função.</a:t>
            </a:r>
          </a:p>
        </p:txBody>
      </p:sp>
      <p:sp>
        <p:nvSpPr>
          <p:cNvPr id="13318" name="CaixaDeTexto 8"/>
          <p:cNvSpPr txBox="1">
            <a:spLocks noChangeArrowheads="1"/>
          </p:cNvSpPr>
          <p:nvPr/>
        </p:nvSpPr>
        <p:spPr bwMode="auto">
          <a:xfrm>
            <a:off x="539750" y="6453188"/>
            <a:ext cx="23733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/>
              <a:t>Imagem: Mariana Ruiz/public domain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xograma: Processo alternativo 6"/>
          <p:cNvSpPr/>
          <p:nvPr/>
        </p:nvSpPr>
        <p:spPr>
          <a:xfrm>
            <a:off x="323850" y="1989138"/>
            <a:ext cx="3887788" cy="440055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u="sng" dirty="0">
                <a:solidFill>
                  <a:schemeClr val="tx2"/>
                </a:solidFill>
                <a:latin typeface="Arial Narrow" pitchFamily="34" charset="0"/>
              </a:rPr>
              <a:t>Na matriz mitocondrial encontra-se</a:t>
            </a:r>
            <a:r>
              <a:rPr lang="pt-BR" sz="2000" u="sng" dirty="0">
                <a:solidFill>
                  <a:schemeClr val="tx2"/>
                </a:solidFill>
                <a:latin typeface="Arial Narrow" pitchFamily="34" charset="0"/>
              </a:rPr>
              <a:t>:</a:t>
            </a:r>
          </a:p>
          <a:p>
            <a:pPr algn="ctr">
              <a:defRPr/>
            </a:pPr>
            <a:endParaRPr lang="pt-BR" sz="2000" dirty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chemeClr val="tx2"/>
                </a:solidFill>
                <a:latin typeface="Arial Narrow" pitchFamily="34" charset="0"/>
              </a:rPr>
              <a:t>DNA Mitocondrial - Herança Materna, pois apenas o núcleo dos espermatozoides penetram no  óvulo.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pt-BR" sz="1000" dirty="0">
              <a:solidFill>
                <a:schemeClr val="tx2"/>
              </a:solidFill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chemeClr val="tx2"/>
                </a:solidFill>
                <a:latin typeface="Arial Narrow" pitchFamily="34" charset="0"/>
              </a:rPr>
              <a:t>RNA.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pt-BR" sz="1000" dirty="0">
              <a:solidFill>
                <a:schemeClr val="tx2"/>
              </a:solidFill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chemeClr val="tx2"/>
                </a:solidFill>
                <a:latin typeface="Arial Narrow" pitchFamily="34" charset="0"/>
              </a:rPr>
              <a:t>Ribossomos.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pt-BR" sz="1000" dirty="0">
              <a:solidFill>
                <a:schemeClr val="tx2"/>
              </a:solidFill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chemeClr val="tx2"/>
                </a:solidFill>
                <a:latin typeface="Arial Narrow" pitchFamily="34" charset="0"/>
              </a:rPr>
              <a:t>Enzimas – São sintetizadas através do </a:t>
            </a:r>
            <a:r>
              <a:rPr lang="pt-BR" sz="2000" i="1" dirty="0" err="1">
                <a:solidFill>
                  <a:schemeClr val="tx2"/>
                </a:solidFill>
                <a:latin typeface="Arial Narrow" pitchFamily="34" charset="0"/>
              </a:rPr>
              <a:t>mt</a:t>
            </a:r>
            <a:r>
              <a:rPr lang="pt-BR" sz="2000" dirty="0" err="1">
                <a:solidFill>
                  <a:schemeClr val="tx2"/>
                </a:solidFill>
                <a:latin typeface="Arial Narrow" pitchFamily="34" charset="0"/>
              </a:rPr>
              <a:t>DNA</a:t>
            </a:r>
            <a:r>
              <a:rPr lang="pt-BR" sz="2000" dirty="0">
                <a:solidFill>
                  <a:schemeClr val="tx2"/>
                </a:solidFill>
                <a:latin typeface="Arial Narrow" pitchFamily="34" charset="0"/>
              </a:rPr>
              <a:t>.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3" name="Seta para a direita 2"/>
          <p:cNvSpPr/>
          <p:nvPr/>
        </p:nvSpPr>
        <p:spPr>
          <a:xfrm>
            <a:off x="4284663" y="3222625"/>
            <a:ext cx="792162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Fluxograma: Processo alternativo 5"/>
          <p:cNvSpPr/>
          <p:nvPr/>
        </p:nvSpPr>
        <p:spPr>
          <a:xfrm>
            <a:off x="1908175" y="1196975"/>
            <a:ext cx="4751388" cy="50323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dirty="0">
                <a:latin typeface="Arial Narrow" pitchFamily="34" charset="0"/>
              </a:rPr>
              <a:t>Matriz Mitocondrial</a:t>
            </a:r>
          </a:p>
        </p:txBody>
      </p:sp>
      <p:sp>
        <p:nvSpPr>
          <p:cNvPr id="9" name="Fluxograma: Processo alternativo 8"/>
          <p:cNvSpPr/>
          <p:nvPr/>
        </p:nvSpPr>
        <p:spPr>
          <a:xfrm>
            <a:off x="5219700" y="6092825"/>
            <a:ext cx="3649663" cy="593725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2"/>
                </a:solidFill>
                <a:latin typeface="Arial Narrow" pitchFamily="34" charset="0"/>
              </a:rPr>
              <a:t>Micrografia em microscopia eletrônica do </a:t>
            </a:r>
            <a:r>
              <a:rPr lang="pt-BR" i="1" dirty="0" err="1">
                <a:solidFill>
                  <a:schemeClr val="tx2"/>
                </a:solidFill>
                <a:latin typeface="Arial Narrow" pitchFamily="34" charset="0"/>
              </a:rPr>
              <a:t>mt</a:t>
            </a:r>
            <a:r>
              <a:rPr lang="pt-BR" dirty="0" err="1">
                <a:solidFill>
                  <a:schemeClr val="tx2"/>
                </a:solidFill>
                <a:latin typeface="Arial Narrow" pitchFamily="34" charset="0"/>
              </a:rPr>
              <a:t>DNA</a:t>
            </a:r>
            <a:endParaRPr lang="pt-BR" dirty="0">
              <a:latin typeface="Arial Narrow" pitchFamily="34" charset="0"/>
            </a:endParaRPr>
          </a:p>
        </p:txBody>
      </p:sp>
      <p:sp>
        <p:nvSpPr>
          <p:cNvPr id="14342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1º ano do Ensino Médio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Mitocôndrias: Estrutura, Localização e Função.</a:t>
            </a:r>
          </a:p>
        </p:txBody>
      </p:sp>
      <p:pic>
        <p:nvPicPr>
          <p:cNvPr id="1434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060575"/>
            <a:ext cx="3736975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CaixaDeTexto 9"/>
          <p:cNvSpPr txBox="1">
            <a:spLocks noChangeArrowheads="1"/>
          </p:cNvSpPr>
          <p:nvPr/>
        </p:nvSpPr>
        <p:spPr bwMode="auto">
          <a:xfrm>
            <a:off x="6659563" y="1557338"/>
            <a:ext cx="24844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Svante Pääbo, Max Planck Institute/</a:t>
            </a:r>
            <a:r>
              <a:rPr lang="en-US" sz="1000"/>
              <a:t>Creative Commons Attribution 2.5 Generic</a:t>
            </a:r>
            <a:endParaRPr lang="pt-BR" sz="1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 explicativo retangular com cantos arredondados 2"/>
          <p:cNvSpPr/>
          <p:nvPr/>
        </p:nvSpPr>
        <p:spPr>
          <a:xfrm>
            <a:off x="250825" y="1196975"/>
            <a:ext cx="5041900" cy="1584325"/>
          </a:xfrm>
          <a:prstGeom prst="wedgeRoundRectCallout">
            <a:avLst>
              <a:gd name="adj1" fmla="val 64761"/>
              <a:gd name="adj2" fmla="val 1043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>
                <a:latin typeface="Arial Narrow" pitchFamily="34" charset="0"/>
              </a:rPr>
              <a:t>Olá, vocês sabem onde nós, as mitocôndrias, estamos localizadas?</a:t>
            </a:r>
          </a:p>
        </p:txBody>
      </p:sp>
      <p:sp>
        <p:nvSpPr>
          <p:cNvPr id="4" name="Texto explicativo retangular com cantos arredondados 3"/>
          <p:cNvSpPr/>
          <p:nvPr/>
        </p:nvSpPr>
        <p:spPr>
          <a:xfrm>
            <a:off x="182563" y="4143375"/>
            <a:ext cx="5400675" cy="1727200"/>
          </a:xfrm>
          <a:prstGeom prst="wedgeRoundRectCallout">
            <a:avLst>
              <a:gd name="adj1" fmla="val 59366"/>
              <a:gd name="adj2" fmla="val -64961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dirty="0">
                <a:solidFill>
                  <a:schemeClr val="tx2"/>
                </a:solidFill>
                <a:latin typeface="Arial Narrow" pitchFamily="34" charset="0"/>
              </a:rPr>
              <a:t>Nós, as mitocôndrias, estamos presentes em praticamente todos os seres eucariontes, sejam animais, plantas, algas, fungos ou protozoários. Mais precisamente dentro do citoplasma das células, em maior quantidade em alguns tipos de tecidos.</a:t>
            </a:r>
          </a:p>
        </p:txBody>
      </p:sp>
      <p:sp>
        <p:nvSpPr>
          <p:cNvPr id="15364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1º ano do Ensino Médio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Mitocôndrias: Estrutura, Localização e Função.</a:t>
            </a:r>
          </a:p>
        </p:txBody>
      </p:sp>
      <p:pic>
        <p:nvPicPr>
          <p:cNvPr id="15365" name="Picture 6" descr="C:\Users\alexandreazevedo\Desktop\473px-Mitochondri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2492375"/>
            <a:ext cx="16192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CaixaDeTexto 6"/>
          <p:cNvSpPr txBox="1">
            <a:spLocks noChangeArrowheads="1"/>
          </p:cNvSpPr>
          <p:nvPr/>
        </p:nvSpPr>
        <p:spPr bwMode="auto">
          <a:xfrm>
            <a:off x="6300788" y="4795838"/>
            <a:ext cx="1657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Nevit/GNU Free Documentation License</a:t>
            </a:r>
          </a:p>
        </p:txBody>
      </p:sp>
      <p:sp>
        <p:nvSpPr>
          <p:cNvPr id="8" name="Rosto feliz 7"/>
          <p:cNvSpPr/>
          <p:nvPr/>
        </p:nvSpPr>
        <p:spPr>
          <a:xfrm>
            <a:off x="6732588" y="2852738"/>
            <a:ext cx="719137" cy="720725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C:\Users\alexandreazevedo\Desktop\473px-Mitochondri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1900" y="981075"/>
            <a:ext cx="13589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tângulo 4"/>
          <p:cNvSpPr>
            <a:spLocks noChangeArrowheads="1"/>
          </p:cNvSpPr>
          <p:nvPr/>
        </p:nvSpPr>
        <p:spPr bwMode="auto">
          <a:xfrm>
            <a:off x="1055688" y="6381750"/>
            <a:ext cx="26939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solidFill>
                  <a:schemeClr val="tx2"/>
                </a:solidFill>
                <a:latin typeface="Arial Narrow" pitchFamily="34" charset="0"/>
              </a:rPr>
              <a:t>Células musculares estriadas</a:t>
            </a:r>
          </a:p>
        </p:txBody>
      </p:sp>
      <p:sp>
        <p:nvSpPr>
          <p:cNvPr id="16388" name="Retângulo 5"/>
          <p:cNvSpPr>
            <a:spLocks noChangeArrowheads="1"/>
          </p:cNvSpPr>
          <p:nvPr/>
        </p:nvSpPr>
        <p:spPr bwMode="auto">
          <a:xfrm>
            <a:off x="4500563" y="5994400"/>
            <a:ext cx="45402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chemeClr val="tx2"/>
                </a:solidFill>
                <a:latin typeface="Arial Narrow" pitchFamily="34" charset="0"/>
              </a:rPr>
              <a:t>Epitélio ciliado da traqueia – A mitocôndria promove</a:t>
            </a:r>
          </a:p>
          <a:p>
            <a:r>
              <a:rPr lang="pt-BR">
                <a:solidFill>
                  <a:schemeClr val="tx2"/>
                </a:solidFill>
                <a:latin typeface="Arial Narrow" pitchFamily="34" charset="0"/>
              </a:rPr>
              <a:t>a energia necessária para o movimento ciliar.</a:t>
            </a:r>
          </a:p>
        </p:txBody>
      </p:sp>
      <p:sp>
        <p:nvSpPr>
          <p:cNvPr id="5" name="Texto explicativo retangular com cantos arredondados 4"/>
          <p:cNvSpPr/>
          <p:nvPr/>
        </p:nvSpPr>
        <p:spPr>
          <a:xfrm>
            <a:off x="2843213" y="1052513"/>
            <a:ext cx="4968875" cy="749300"/>
          </a:xfrm>
          <a:prstGeom prst="wedgeRoundRectCallout">
            <a:avLst>
              <a:gd name="adj1" fmla="val -54010"/>
              <a:gd name="adj2" fmla="val 907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2000" dirty="0">
                <a:latin typeface="Arial Narrow" pitchFamily="34" charset="0"/>
              </a:rPr>
              <a:t>Vejam as mitocôndrias localizadas nas células musculares e no epitélio ciliado da traqueia</a:t>
            </a:r>
            <a:r>
              <a:rPr lang="pt-BR" dirty="0"/>
              <a:t>. </a:t>
            </a:r>
          </a:p>
        </p:txBody>
      </p:sp>
      <p:sp>
        <p:nvSpPr>
          <p:cNvPr id="16390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1º ano do Ensino Médio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Mitocôndrias: Estrutura, Localização e Função.</a:t>
            </a:r>
          </a:p>
        </p:txBody>
      </p:sp>
      <p:pic>
        <p:nvPicPr>
          <p:cNvPr id="1639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2997200"/>
            <a:ext cx="288131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CaixaDeTexto 9"/>
          <p:cNvSpPr txBox="1">
            <a:spLocks noChangeArrowheads="1"/>
          </p:cNvSpPr>
          <p:nvPr/>
        </p:nvSpPr>
        <p:spPr bwMode="auto">
          <a:xfrm rot="-5400000">
            <a:off x="-807243" y="4633119"/>
            <a:ext cx="2951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ImagemA: Pr Marie-Claire GUBLER/</a:t>
            </a:r>
            <a:r>
              <a:rPr lang="en-US" sz="1000"/>
              <a:t>Creative Commons Attribution 2.0 Generic</a:t>
            </a:r>
            <a:endParaRPr lang="pt-BR" sz="1000"/>
          </a:p>
        </p:txBody>
      </p:sp>
      <p:pic>
        <p:nvPicPr>
          <p:cNvPr id="16393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2997200"/>
            <a:ext cx="409892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CaixaDeTexto 11"/>
          <p:cNvSpPr txBox="1">
            <a:spLocks noChangeArrowheads="1"/>
          </p:cNvSpPr>
          <p:nvPr/>
        </p:nvSpPr>
        <p:spPr bwMode="auto">
          <a:xfrm rot="-5400000">
            <a:off x="7571582" y="4267994"/>
            <a:ext cx="25209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ImagemB: Lycaon.cl /</a:t>
            </a:r>
          </a:p>
          <a:p>
            <a:r>
              <a:rPr lang="en-US" sz="1000"/>
              <a:t>GNU Free Documentation License </a:t>
            </a:r>
          </a:p>
          <a:p>
            <a:endParaRPr lang="pt-BR" sz="1000"/>
          </a:p>
        </p:txBody>
      </p:sp>
      <p:sp>
        <p:nvSpPr>
          <p:cNvPr id="16395" name="CaixaDeTexto 6"/>
          <p:cNvSpPr txBox="1">
            <a:spLocks noChangeArrowheads="1"/>
          </p:cNvSpPr>
          <p:nvPr/>
        </p:nvSpPr>
        <p:spPr bwMode="auto">
          <a:xfrm rot="-5400000">
            <a:off x="127794" y="1753394"/>
            <a:ext cx="1655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Nevit/GNU Free Documentation License</a:t>
            </a:r>
          </a:p>
        </p:txBody>
      </p:sp>
      <p:sp>
        <p:nvSpPr>
          <p:cNvPr id="13" name="Rosto feliz 12"/>
          <p:cNvSpPr/>
          <p:nvPr/>
        </p:nvSpPr>
        <p:spPr>
          <a:xfrm>
            <a:off x="1547813" y="1196975"/>
            <a:ext cx="720725" cy="719138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 explicativo retangular com cantos arredondados 2"/>
          <p:cNvSpPr/>
          <p:nvPr/>
        </p:nvSpPr>
        <p:spPr>
          <a:xfrm>
            <a:off x="323850" y="1700213"/>
            <a:ext cx="4194175" cy="1584325"/>
          </a:xfrm>
          <a:prstGeom prst="wedgeRoundRectCallout">
            <a:avLst>
              <a:gd name="adj1" fmla="val -11078"/>
              <a:gd name="adj2" fmla="val 90870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2000" dirty="0">
                <a:solidFill>
                  <a:schemeClr val="tx2"/>
                </a:solidFill>
                <a:latin typeface="Arial Narrow" pitchFamily="34" charset="0"/>
              </a:rPr>
              <a:t>No tecido adipócito multilocular, notamos a presença de numerosas mitocôndrias em suas células.</a:t>
            </a:r>
          </a:p>
        </p:txBody>
      </p:sp>
      <p:sp>
        <p:nvSpPr>
          <p:cNvPr id="17411" name="Retângulo 3"/>
          <p:cNvSpPr>
            <a:spLocks noChangeArrowheads="1"/>
          </p:cNvSpPr>
          <p:nvPr/>
        </p:nvSpPr>
        <p:spPr bwMode="auto">
          <a:xfrm>
            <a:off x="5829300" y="6092825"/>
            <a:ext cx="2554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chemeClr val="tx2"/>
                </a:solidFill>
                <a:latin typeface="Arial Narrow" pitchFamily="34" charset="0"/>
              </a:rPr>
              <a:t>Tecido adipócito multilocular</a:t>
            </a:r>
            <a:endParaRPr lang="pt-BR"/>
          </a:p>
        </p:txBody>
      </p:sp>
      <p:sp>
        <p:nvSpPr>
          <p:cNvPr id="17412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1º ano do Ensino Médio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Mitocôndrias: Estrutura, Localização e Função.</a:t>
            </a:r>
          </a:p>
        </p:txBody>
      </p:sp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125538"/>
            <a:ext cx="404812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CaixaDeTexto 7"/>
          <p:cNvSpPr txBox="1">
            <a:spLocks noChangeArrowheads="1"/>
          </p:cNvSpPr>
          <p:nvPr/>
        </p:nvSpPr>
        <p:spPr bwMode="auto">
          <a:xfrm>
            <a:off x="5148263" y="6611938"/>
            <a:ext cx="26638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/>
              <a:t>Imagem: Autor desconhecido/</a:t>
            </a:r>
            <a:r>
              <a:rPr lang="pt-BR" sz="1000" i="1"/>
              <a:t>public domain</a:t>
            </a:r>
            <a:endParaRPr lang="pt-BR" sz="1000"/>
          </a:p>
        </p:txBody>
      </p:sp>
      <p:pic>
        <p:nvPicPr>
          <p:cNvPr id="17415" name="Picture 6" descr="C:\Users\alexandreazevedo\Desktop\473px-Mitochondria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3789363"/>
            <a:ext cx="16192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CaixaDeTexto 6"/>
          <p:cNvSpPr txBox="1">
            <a:spLocks noChangeArrowheads="1"/>
          </p:cNvSpPr>
          <p:nvPr/>
        </p:nvSpPr>
        <p:spPr bwMode="auto">
          <a:xfrm>
            <a:off x="1836738" y="6092825"/>
            <a:ext cx="1655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Nevit/GNU Free Documentation License</a:t>
            </a:r>
          </a:p>
        </p:txBody>
      </p:sp>
      <p:sp>
        <p:nvSpPr>
          <p:cNvPr id="10" name="Rosto feliz 9"/>
          <p:cNvSpPr/>
          <p:nvPr/>
        </p:nvSpPr>
        <p:spPr>
          <a:xfrm>
            <a:off x="2268538" y="4221163"/>
            <a:ext cx="719137" cy="720725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 explicativo retangular com cantos arredondados 2"/>
          <p:cNvSpPr/>
          <p:nvPr/>
        </p:nvSpPr>
        <p:spPr>
          <a:xfrm>
            <a:off x="684213" y="1052513"/>
            <a:ext cx="7127875" cy="1403350"/>
          </a:xfrm>
          <a:prstGeom prst="wedgeRoundRectCallout">
            <a:avLst>
              <a:gd name="adj1" fmla="val -39222"/>
              <a:gd name="adj2" fmla="val 1037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2400" dirty="0">
                <a:latin typeface="Arial Narrow" pitchFamily="34" charset="0"/>
              </a:rPr>
              <a:t>Na membrana das mitocôndrias das células adiposas multiloculares encontra-se a </a:t>
            </a:r>
            <a:r>
              <a:rPr lang="pt-BR" sz="2400" i="1" dirty="0" err="1">
                <a:latin typeface="Arial Narrow" pitchFamily="34" charset="0"/>
              </a:rPr>
              <a:t>termoginina</a:t>
            </a:r>
            <a:r>
              <a:rPr lang="pt-BR" sz="2400" dirty="0">
                <a:latin typeface="Arial Narrow" pitchFamily="34" charset="0"/>
              </a:rPr>
              <a:t>, uma proteína que tem a função de gerar calor.</a:t>
            </a:r>
          </a:p>
        </p:txBody>
      </p:sp>
      <p:sp>
        <p:nvSpPr>
          <p:cNvPr id="18435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1º ano do Ensino Médio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Mitocôndrias: Estrutura, Localização e Função.</a:t>
            </a: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2613" y="2805113"/>
            <a:ext cx="5367337" cy="35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CaixaDeTexto 6"/>
          <p:cNvSpPr txBox="1">
            <a:spLocks noChangeArrowheads="1"/>
          </p:cNvSpPr>
          <p:nvPr/>
        </p:nvSpPr>
        <p:spPr bwMode="auto">
          <a:xfrm>
            <a:off x="3276600" y="6524625"/>
            <a:ext cx="4597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/>
              <a:t>Imagem: Alan Wilson/</a:t>
            </a:r>
            <a:r>
              <a:rPr lang="en-US" sz="1000"/>
              <a:t>Creative Commons Attribution-Share Alike 3.0 Unported</a:t>
            </a:r>
            <a:endParaRPr lang="pt-BR" sz="1000"/>
          </a:p>
        </p:txBody>
      </p:sp>
      <p:pic>
        <p:nvPicPr>
          <p:cNvPr id="18438" name="Picture 6" descr="C:\Users\alexandreazevedo\Desktop\473px-Mitochondria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429000"/>
            <a:ext cx="16192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CaixaDeTexto 6"/>
          <p:cNvSpPr txBox="1">
            <a:spLocks noChangeArrowheads="1"/>
          </p:cNvSpPr>
          <p:nvPr/>
        </p:nvSpPr>
        <p:spPr bwMode="auto">
          <a:xfrm>
            <a:off x="468313" y="5732463"/>
            <a:ext cx="1655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Nevit/GNU Free Documentation License</a:t>
            </a:r>
          </a:p>
        </p:txBody>
      </p:sp>
      <p:sp>
        <p:nvSpPr>
          <p:cNvPr id="9" name="Rosto feliz 8"/>
          <p:cNvSpPr/>
          <p:nvPr/>
        </p:nvSpPr>
        <p:spPr>
          <a:xfrm>
            <a:off x="900113" y="3860800"/>
            <a:ext cx="719137" cy="720725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tângulo 2"/>
          <p:cNvSpPr>
            <a:spLocks noChangeArrowheads="1"/>
          </p:cNvSpPr>
          <p:nvPr/>
        </p:nvSpPr>
        <p:spPr bwMode="auto">
          <a:xfrm>
            <a:off x="3743325" y="2165350"/>
            <a:ext cx="14414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chemeClr val="tx2"/>
                </a:solidFill>
                <a:latin typeface="Arial Narrow" pitchFamily="34" charset="0"/>
              </a:rPr>
              <a:t>Vesícula Biliar</a:t>
            </a:r>
          </a:p>
          <a:p>
            <a:pPr algn="ctr"/>
            <a:endParaRPr lang="pt-BR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pt-BR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pt-BR">
                <a:solidFill>
                  <a:schemeClr val="tx2"/>
                </a:solidFill>
                <a:latin typeface="Arial Narrow" pitchFamily="34" charset="0"/>
              </a:rPr>
              <a:t>Tecido da Vesícula Biliar</a:t>
            </a:r>
            <a:br>
              <a:rPr lang="pt-BR">
                <a:solidFill>
                  <a:schemeClr val="tx2"/>
                </a:solidFill>
              </a:rPr>
            </a:br>
            <a:br>
              <a:rPr lang="pt-BR">
                <a:solidFill>
                  <a:schemeClr val="tx2"/>
                </a:solidFill>
              </a:rPr>
            </a:br>
            <a:endParaRPr lang="pt-BR">
              <a:solidFill>
                <a:schemeClr val="tx2"/>
              </a:solidFill>
            </a:endParaRPr>
          </a:p>
        </p:txBody>
      </p:sp>
      <p:sp>
        <p:nvSpPr>
          <p:cNvPr id="3" name="Fluxograma: Processo 2"/>
          <p:cNvSpPr/>
          <p:nvPr/>
        </p:nvSpPr>
        <p:spPr>
          <a:xfrm>
            <a:off x="323850" y="1125538"/>
            <a:ext cx="8280400" cy="71913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latin typeface="Arial Narrow" pitchFamily="34" charset="0"/>
              </a:rPr>
              <a:t>Tecidos orgânicos requerem uma compensação fisiológica maior quanto à demanda energética, pois possuem grande atividade metabólica.</a:t>
            </a:r>
          </a:p>
        </p:txBody>
      </p:sp>
      <p:sp>
        <p:nvSpPr>
          <p:cNvPr id="5" name="Seta para a esquerda 4"/>
          <p:cNvSpPr/>
          <p:nvPr/>
        </p:nvSpPr>
        <p:spPr>
          <a:xfrm>
            <a:off x="3995738" y="2636838"/>
            <a:ext cx="792162" cy="460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3995738" y="3789363"/>
            <a:ext cx="792162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462" name="Retângulo 2"/>
          <p:cNvSpPr>
            <a:spLocks noChangeArrowheads="1"/>
          </p:cNvSpPr>
          <p:nvPr/>
        </p:nvSpPr>
        <p:spPr bwMode="auto">
          <a:xfrm>
            <a:off x="309563" y="5187950"/>
            <a:ext cx="228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chemeClr val="tx2"/>
                </a:solidFill>
                <a:latin typeface="Arial Narrow" pitchFamily="34" charset="0"/>
              </a:rPr>
              <a:t>Fígado</a:t>
            </a:r>
          </a:p>
        </p:txBody>
      </p:sp>
      <p:sp>
        <p:nvSpPr>
          <p:cNvPr id="12" name="Seta para a direita 11"/>
          <p:cNvSpPr/>
          <p:nvPr/>
        </p:nvSpPr>
        <p:spPr>
          <a:xfrm>
            <a:off x="1979613" y="5399088"/>
            <a:ext cx="792162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464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1º ano do Ensino Médio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Mitocôndrias: Estrutura, Localização e Função.</a:t>
            </a:r>
          </a:p>
        </p:txBody>
      </p:sp>
      <p:pic>
        <p:nvPicPr>
          <p:cNvPr id="1946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989138"/>
            <a:ext cx="31686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CaixaDeTexto 12"/>
          <p:cNvSpPr txBox="1">
            <a:spLocks noChangeArrowheads="1"/>
          </p:cNvSpPr>
          <p:nvPr/>
        </p:nvSpPr>
        <p:spPr bwMode="auto">
          <a:xfrm>
            <a:off x="611188" y="4292600"/>
            <a:ext cx="25288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/>
              <a:t>ImagemA: Gray's Anatomy/public domain</a:t>
            </a:r>
          </a:p>
        </p:txBody>
      </p:sp>
      <p:pic>
        <p:nvPicPr>
          <p:cNvPr id="19467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1989138"/>
            <a:ext cx="316706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CaixaDeTexto 15"/>
          <p:cNvSpPr txBox="1">
            <a:spLocks noChangeArrowheads="1"/>
          </p:cNvSpPr>
          <p:nvPr/>
        </p:nvSpPr>
        <p:spPr bwMode="auto">
          <a:xfrm>
            <a:off x="7451725" y="4292600"/>
            <a:ext cx="1692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ImagemB: Netha Hussain/</a:t>
            </a:r>
            <a:r>
              <a:rPr lang="en-US" sz="1000"/>
              <a:t>Creative Commons Attribution-Share Alike 3.0 Unported</a:t>
            </a:r>
            <a:endParaRPr lang="pt-BR" sz="1000"/>
          </a:p>
        </p:txBody>
      </p:sp>
      <p:pic>
        <p:nvPicPr>
          <p:cNvPr id="1946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4581525"/>
            <a:ext cx="40322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0" name="CaixaDeTexto 17"/>
          <p:cNvSpPr txBox="1">
            <a:spLocks noChangeArrowheads="1"/>
          </p:cNvSpPr>
          <p:nvPr/>
        </p:nvSpPr>
        <p:spPr bwMode="auto">
          <a:xfrm>
            <a:off x="7092950" y="5949950"/>
            <a:ext cx="15113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ImagemC: Angeloleithold/GNU Free Documentation License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 explicativo retangular com cantos arredondados 2"/>
          <p:cNvSpPr/>
          <p:nvPr/>
        </p:nvSpPr>
        <p:spPr>
          <a:xfrm>
            <a:off x="2700338" y="1200150"/>
            <a:ext cx="5600700" cy="719138"/>
          </a:xfrm>
          <a:prstGeom prst="wedgeRoundRectCallout">
            <a:avLst>
              <a:gd name="adj1" fmla="val -56702"/>
              <a:gd name="adj2" fmla="val 100506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solidFill>
                  <a:schemeClr val="tx2"/>
                </a:solidFill>
                <a:latin typeface="Arial Narrow" pitchFamily="34" charset="0"/>
              </a:rPr>
              <a:t>Muitas mitocôndrias ao redor da porção do flagelo (colo) dos espermatozoides.</a:t>
            </a:r>
          </a:p>
        </p:txBody>
      </p:sp>
      <p:sp>
        <p:nvSpPr>
          <p:cNvPr id="20483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1º ano do Ensino Médio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Mitocôndrias: Estrutura, Localização e Função.</a:t>
            </a:r>
          </a:p>
        </p:txBody>
      </p:sp>
      <p:pic>
        <p:nvPicPr>
          <p:cNvPr id="20484" name="Picture 9" descr="C:\Users\alexandreazevedo\Desktop\611px-Simplified_spermatozoon_diagram_pt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933825"/>
            <a:ext cx="514826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CaixaDeTexto 9"/>
          <p:cNvSpPr txBox="1">
            <a:spLocks noChangeArrowheads="1"/>
          </p:cNvSpPr>
          <p:nvPr/>
        </p:nvSpPr>
        <p:spPr bwMode="auto">
          <a:xfrm>
            <a:off x="323850" y="6021388"/>
            <a:ext cx="24590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/>
              <a:t>ImagemA:NunoAgostinho/public domain</a:t>
            </a:r>
          </a:p>
        </p:txBody>
      </p:sp>
      <p:pic>
        <p:nvPicPr>
          <p:cNvPr id="2048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2997200"/>
            <a:ext cx="33829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CaixaDeTexto 11"/>
          <p:cNvSpPr txBox="1">
            <a:spLocks noChangeArrowheads="1"/>
          </p:cNvSpPr>
          <p:nvPr/>
        </p:nvSpPr>
        <p:spPr bwMode="auto">
          <a:xfrm>
            <a:off x="5364163" y="6021388"/>
            <a:ext cx="352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ImagemB: ScienceGenetics/</a:t>
            </a:r>
            <a:r>
              <a:rPr lang="en-US" sz="1000"/>
              <a:t>Creative Commons Attribution-Share Alike 3.0 Unported</a:t>
            </a:r>
            <a:endParaRPr lang="pt-BR" sz="1000"/>
          </a:p>
        </p:txBody>
      </p:sp>
      <p:pic>
        <p:nvPicPr>
          <p:cNvPr id="20488" name="Picture 6" descr="C:\Users\alexandreazevedo\Desktop\473px-Mitochondria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1052513"/>
            <a:ext cx="16192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CaixaDeTexto 6"/>
          <p:cNvSpPr txBox="1">
            <a:spLocks noChangeArrowheads="1"/>
          </p:cNvSpPr>
          <p:nvPr/>
        </p:nvSpPr>
        <p:spPr bwMode="auto">
          <a:xfrm>
            <a:off x="539750" y="3355975"/>
            <a:ext cx="1657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Nevit/GNU Free Documentation License</a:t>
            </a:r>
          </a:p>
        </p:txBody>
      </p:sp>
      <p:sp>
        <p:nvSpPr>
          <p:cNvPr id="12" name="Rosto feliz 11"/>
          <p:cNvSpPr/>
          <p:nvPr/>
        </p:nvSpPr>
        <p:spPr>
          <a:xfrm>
            <a:off x="971550" y="1412875"/>
            <a:ext cx="720725" cy="720725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uxograma: Processo 1"/>
          <p:cNvSpPr/>
          <p:nvPr/>
        </p:nvSpPr>
        <p:spPr>
          <a:xfrm>
            <a:off x="971550" y="1268413"/>
            <a:ext cx="7253288" cy="5048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latin typeface="Arial Narrow" pitchFamily="34" charset="0"/>
              </a:rPr>
              <a:t>Localização das mitocôndrias próxima aos sítios de utilização de ATP.</a:t>
            </a:r>
          </a:p>
        </p:txBody>
      </p:sp>
      <p:sp>
        <p:nvSpPr>
          <p:cNvPr id="21507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1º ano do Ensino Médio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Mitocôndrias: Estrutura, Localização e Função.</a:t>
            </a:r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01875"/>
            <a:ext cx="91440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tângulo 6"/>
          <p:cNvSpPr>
            <a:spLocks noChangeArrowheads="1"/>
          </p:cNvSpPr>
          <p:nvPr/>
        </p:nvSpPr>
        <p:spPr bwMode="auto">
          <a:xfrm>
            <a:off x="4572000" y="6092825"/>
            <a:ext cx="4572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t"/>
            <a:r>
              <a:rPr lang="pt-BR" sz="1000">
                <a:solidFill>
                  <a:srgbClr val="000000"/>
                </a:solidFill>
              </a:rPr>
              <a:t>Imagem: SEE-PE, redesenhado a partir de imagem de Autor Desconhecido.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 explicativo retangular com cantos arredondados 2"/>
          <p:cNvSpPr/>
          <p:nvPr/>
        </p:nvSpPr>
        <p:spPr>
          <a:xfrm>
            <a:off x="2700338" y="1125538"/>
            <a:ext cx="5111750" cy="2590800"/>
          </a:xfrm>
          <a:prstGeom prst="wedgeRoundRectCallout">
            <a:avLst>
              <a:gd name="adj1" fmla="val -41993"/>
              <a:gd name="adj2" fmla="val 610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000" dirty="0">
                <a:latin typeface="Arial Narrow" pitchFamily="34" charset="0"/>
              </a:rPr>
              <a:t>Sejam Bem-vindos!</a:t>
            </a:r>
          </a:p>
          <a:p>
            <a:pPr>
              <a:defRPr/>
            </a:pPr>
            <a:endParaRPr lang="pt-BR" sz="2000" dirty="0">
              <a:latin typeface="Arial Narrow" pitchFamily="34" charset="0"/>
            </a:endParaRPr>
          </a:p>
          <a:p>
            <a:pPr>
              <a:defRPr/>
            </a:pPr>
            <a:r>
              <a:rPr lang="pt-BR" sz="2000" dirty="0">
                <a:latin typeface="Arial Narrow" pitchFamily="34" charset="0"/>
              </a:rPr>
              <a:t>Meu nome é </a:t>
            </a:r>
            <a:r>
              <a:rPr lang="pt-BR" sz="2000" i="1" dirty="0">
                <a:latin typeface="Arial Narrow" pitchFamily="34" charset="0"/>
              </a:rPr>
              <a:t>Dona Mitocôndria</a:t>
            </a:r>
            <a:r>
              <a:rPr lang="pt-BR" sz="2000" dirty="0">
                <a:latin typeface="Arial Narrow" pitchFamily="34" charset="0"/>
              </a:rPr>
              <a:t>. </a:t>
            </a:r>
          </a:p>
          <a:p>
            <a:pPr>
              <a:defRPr/>
            </a:pPr>
            <a:r>
              <a:rPr lang="pt-BR" sz="2000" dirty="0">
                <a:latin typeface="Arial Narrow" pitchFamily="34" charset="0"/>
              </a:rPr>
              <a:t>Eu sou uma organela intracitoplasmática envolvida por duas membranas e estou presente em quase todas as células eucariontes.</a:t>
            </a:r>
          </a:p>
        </p:txBody>
      </p:sp>
      <p:sp>
        <p:nvSpPr>
          <p:cNvPr id="4099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1º ano do Ensino Médio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Mitocôndrias: Estrutura, Localização e Função.</a:t>
            </a:r>
          </a:p>
        </p:txBody>
      </p:sp>
      <p:pic>
        <p:nvPicPr>
          <p:cNvPr id="4100" name="Picture 6" descr="C:\Users\alexandreazevedo\Desktop\473px-Mitochondri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3933825"/>
            <a:ext cx="16192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CaixaDeTexto 6"/>
          <p:cNvSpPr txBox="1">
            <a:spLocks noChangeArrowheads="1"/>
          </p:cNvSpPr>
          <p:nvPr/>
        </p:nvSpPr>
        <p:spPr bwMode="auto">
          <a:xfrm>
            <a:off x="1619250" y="6237288"/>
            <a:ext cx="1657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Nevit/GNU Free Documentation License</a:t>
            </a:r>
          </a:p>
        </p:txBody>
      </p:sp>
      <p:sp>
        <p:nvSpPr>
          <p:cNvPr id="6" name="Rosto feliz 5"/>
          <p:cNvSpPr/>
          <p:nvPr/>
        </p:nvSpPr>
        <p:spPr>
          <a:xfrm>
            <a:off x="2051050" y="4365625"/>
            <a:ext cx="720725" cy="719138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 explicativo retangular com cantos arredondados 2"/>
          <p:cNvSpPr/>
          <p:nvPr/>
        </p:nvSpPr>
        <p:spPr>
          <a:xfrm>
            <a:off x="250825" y="1535113"/>
            <a:ext cx="2233613" cy="1943100"/>
          </a:xfrm>
          <a:prstGeom prst="wedgeRoundRectCallout">
            <a:avLst>
              <a:gd name="adj1" fmla="val -4726"/>
              <a:gd name="adj2" fmla="val 717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>
                <a:latin typeface="Arial Narrow" pitchFamily="34" charset="0"/>
              </a:rPr>
              <a:t>Presença de muitas mitocôndrias no tecido nervoso.</a:t>
            </a:r>
          </a:p>
        </p:txBody>
      </p:sp>
      <p:sp>
        <p:nvSpPr>
          <p:cNvPr id="22531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1º ano do Ensino Médio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Mitocôndrias: Estrutura, Localização e Função.</a:t>
            </a:r>
          </a:p>
        </p:txBody>
      </p:sp>
      <p:pic>
        <p:nvPicPr>
          <p:cNvPr id="22532" name="Picture 6" descr="C:\Users\alexandreazevedo\Desktop\473px-Mitochondri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716338"/>
            <a:ext cx="16192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CaixaDeTexto 6"/>
          <p:cNvSpPr txBox="1">
            <a:spLocks noChangeArrowheads="1"/>
          </p:cNvSpPr>
          <p:nvPr/>
        </p:nvSpPr>
        <p:spPr bwMode="auto">
          <a:xfrm>
            <a:off x="1116013" y="6019800"/>
            <a:ext cx="1657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Nevit/GNU Free Documentation License</a:t>
            </a:r>
          </a:p>
        </p:txBody>
      </p:sp>
      <p:sp>
        <p:nvSpPr>
          <p:cNvPr id="8" name="Rosto feliz 7"/>
          <p:cNvSpPr/>
          <p:nvPr/>
        </p:nvSpPr>
        <p:spPr>
          <a:xfrm>
            <a:off x="1547813" y="4076700"/>
            <a:ext cx="720725" cy="720725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2253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9125" y="908050"/>
            <a:ext cx="5984875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tângulo 8"/>
          <p:cNvSpPr>
            <a:spLocks noChangeArrowheads="1"/>
          </p:cNvSpPr>
          <p:nvPr/>
        </p:nvSpPr>
        <p:spPr bwMode="auto">
          <a:xfrm rot="-5400000">
            <a:off x="6734969" y="4448969"/>
            <a:ext cx="4572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t"/>
            <a:r>
              <a:rPr lang="pt-BR" sz="1000">
                <a:solidFill>
                  <a:srgbClr val="000000"/>
                </a:solidFill>
              </a:rPr>
              <a:t>Imagem: SEE-PE, redesenhado a partir de imagem de Autor Desconhecido.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08163"/>
            <a:ext cx="9144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luxograma: Processo 1"/>
          <p:cNvSpPr/>
          <p:nvPr/>
        </p:nvSpPr>
        <p:spPr>
          <a:xfrm>
            <a:off x="250825" y="1052513"/>
            <a:ext cx="8497888" cy="647700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>
                <a:solidFill>
                  <a:schemeClr val="tx2"/>
                </a:solidFill>
                <a:latin typeface="Arial Narrow" pitchFamily="34" charset="0"/>
              </a:rPr>
              <a:t>No tecido nervoso as mitocôndrias fornecem ATP para sintetizar nova substância transmissora durante a sinapse.</a:t>
            </a:r>
          </a:p>
        </p:txBody>
      </p:sp>
      <p:cxnSp>
        <p:nvCxnSpPr>
          <p:cNvPr id="5" name="Conector angulado 4"/>
          <p:cNvCxnSpPr/>
          <p:nvPr/>
        </p:nvCxnSpPr>
        <p:spPr>
          <a:xfrm rot="16200000" flipH="1">
            <a:off x="6552406" y="4401344"/>
            <a:ext cx="1439863" cy="9366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uxograma: Processo 6"/>
          <p:cNvSpPr/>
          <p:nvPr/>
        </p:nvSpPr>
        <p:spPr>
          <a:xfrm>
            <a:off x="7308850" y="5732463"/>
            <a:ext cx="1511300" cy="2889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Mitocôndrias</a:t>
            </a:r>
          </a:p>
        </p:txBody>
      </p:sp>
      <p:sp>
        <p:nvSpPr>
          <p:cNvPr id="2355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1º ano do Ensino Médio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Mitocôndrias: Estrutura, Localização e Função.</a:t>
            </a:r>
          </a:p>
        </p:txBody>
      </p:sp>
      <p:sp>
        <p:nvSpPr>
          <p:cNvPr id="23559" name="Retângulo 22"/>
          <p:cNvSpPr>
            <a:spLocks noChangeArrowheads="1"/>
          </p:cNvSpPr>
          <p:nvPr/>
        </p:nvSpPr>
        <p:spPr bwMode="auto">
          <a:xfrm>
            <a:off x="4572000" y="6611938"/>
            <a:ext cx="4572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t"/>
            <a:r>
              <a:rPr lang="pt-BR" sz="1000">
                <a:solidFill>
                  <a:srgbClr val="000000"/>
                </a:solidFill>
              </a:rPr>
              <a:t>Imagem: SEE-PE, redesenhado a partir de imagem de Autor Desconhecido.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 explicativo retangular 2"/>
          <p:cNvSpPr/>
          <p:nvPr/>
        </p:nvSpPr>
        <p:spPr>
          <a:xfrm>
            <a:off x="2244725" y="1341438"/>
            <a:ext cx="5856288" cy="1439862"/>
          </a:xfrm>
          <a:prstGeom prst="wedgeRectCallout">
            <a:avLst>
              <a:gd name="adj1" fmla="val -30290"/>
              <a:gd name="adj2" fmla="val 9111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2400" dirty="0">
                <a:solidFill>
                  <a:schemeClr val="tx2"/>
                </a:solidFill>
                <a:latin typeface="Arial Narrow" pitchFamily="34" charset="0"/>
              </a:rPr>
              <a:t>Vocês já conheceram como nós, mitocôndrias, estamos estruturadas e onde estamos localizadas. Agora vamos conhecer as nossas funções.</a:t>
            </a:r>
          </a:p>
        </p:txBody>
      </p:sp>
      <p:sp>
        <p:nvSpPr>
          <p:cNvPr id="24579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1º ano do Ensino Médio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Mitocôndrias: Estrutura, Localização e Função.</a:t>
            </a:r>
          </a:p>
        </p:txBody>
      </p:sp>
      <p:pic>
        <p:nvPicPr>
          <p:cNvPr id="24580" name="Picture 6" descr="C:\Users\alexandreazevedo\Desktop\473px-Mitochondri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3429000"/>
            <a:ext cx="16192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CaixaDeTexto 6"/>
          <p:cNvSpPr txBox="1">
            <a:spLocks noChangeArrowheads="1"/>
          </p:cNvSpPr>
          <p:nvPr/>
        </p:nvSpPr>
        <p:spPr bwMode="auto">
          <a:xfrm>
            <a:off x="1260475" y="5732463"/>
            <a:ext cx="1655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Nevit/GNU Free Documentation License</a:t>
            </a:r>
          </a:p>
        </p:txBody>
      </p:sp>
      <p:sp>
        <p:nvSpPr>
          <p:cNvPr id="7" name="Rosto feliz 6"/>
          <p:cNvSpPr/>
          <p:nvPr/>
        </p:nvSpPr>
        <p:spPr>
          <a:xfrm>
            <a:off x="1692275" y="3789363"/>
            <a:ext cx="719138" cy="719137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63563" y="1062038"/>
            <a:ext cx="287972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latin typeface="Arial Narrow" pitchFamily="34" charset="0"/>
              </a:rPr>
              <a:t>Funções das Mitocôndrias</a:t>
            </a:r>
          </a:p>
        </p:txBody>
      </p:sp>
      <p:pic>
        <p:nvPicPr>
          <p:cNvPr id="25603" name="Imagem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3675" y="1493838"/>
            <a:ext cx="4956175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tângulo 4"/>
          <p:cNvSpPr>
            <a:spLocks noChangeArrowheads="1"/>
          </p:cNvSpPr>
          <p:nvPr/>
        </p:nvSpPr>
        <p:spPr bwMode="auto">
          <a:xfrm>
            <a:off x="4387850" y="2198688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pt-BR" sz="2400" b="1">
                <a:solidFill>
                  <a:schemeClr val="bg1"/>
                </a:solidFill>
                <a:latin typeface="Arial Narrow" pitchFamily="34" charset="0"/>
              </a:rPr>
              <a:t>– Reações enzimáticas;</a:t>
            </a:r>
          </a:p>
          <a:p>
            <a:pPr>
              <a:buFont typeface="Arial" charset="0"/>
              <a:buNone/>
            </a:pPr>
            <a:r>
              <a:rPr lang="pt-BR" sz="2400" b="1">
                <a:solidFill>
                  <a:schemeClr val="bg1"/>
                </a:solidFill>
                <a:latin typeface="Arial Narrow" pitchFamily="34" charset="0"/>
              </a:rPr>
              <a:t>– Mecanismo de transporte ativo;</a:t>
            </a:r>
          </a:p>
          <a:p>
            <a:pPr>
              <a:buFont typeface="Arial" charset="0"/>
              <a:buNone/>
            </a:pPr>
            <a:r>
              <a:rPr lang="pt-BR" sz="2400" b="1">
                <a:solidFill>
                  <a:schemeClr val="bg1"/>
                </a:solidFill>
                <a:latin typeface="Arial Narrow" pitchFamily="34" charset="0"/>
              </a:rPr>
              <a:t>– Biossíntese de biomoléculas;</a:t>
            </a:r>
          </a:p>
          <a:p>
            <a:pPr>
              <a:buFont typeface="Arial" charset="0"/>
              <a:buNone/>
            </a:pPr>
            <a:r>
              <a:rPr lang="pt-BR" sz="2400" b="1">
                <a:solidFill>
                  <a:schemeClr val="bg1"/>
                </a:solidFill>
                <a:latin typeface="Arial Narrow" pitchFamily="34" charset="0"/>
              </a:rPr>
              <a:t>– Transmissão de impulso nervoso;</a:t>
            </a:r>
          </a:p>
          <a:p>
            <a:pPr>
              <a:buFont typeface="Arial" charset="0"/>
              <a:buNone/>
            </a:pPr>
            <a:r>
              <a:rPr lang="pt-BR" sz="2400" b="1">
                <a:solidFill>
                  <a:schemeClr val="bg1"/>
                </a:solidFill>
                <a:latin typeface="Arial Narrow" pitchFamily="34" charset="0"/>
              </a:rPr>
              <a:t>– Mobilidade celular;</a:t>
            </a:r>
          </a:p>
          <a:p>
            <a:pPr>
              <a:buFont typeface="Arial" charset="0"/>
              <a:buNone/>
            </a:pPr>
            <a:r>
              <a:rPr lang="pt-BR" sz="2400" b="1">
                <a:solidFill>
                  <a:schemeClr val="bg1"/>
                </a:solidFill>
                <a:latin typeface="Arial Narrow" pitchFamily="34" charset="0"/>
              </a:rPr>
              <a:t>– Contração muscular.</a:t>
            </a:r>
          </a:p>
        </p:txBody>
      </p:sp>
      <p:sp>
        <p:nvSpPr>
          <p:cNvPr id="7" name="Texto explicativo retangular com cantos arredondados 6"/>
          <p:cNvSpPr/>
          <p:nvPr/>
        </p:nvSpPr>
        <p:spPr>
          <a:xfrm>
            <a:off x="250825" y="1773238"/>
            <a:ext cx="3025775" cy="1579562"/>
          </a:xfrm>
          <a:prstGeom prst="wedgeRoundRectCallout">
            <a:avLst>
              <a:gd name="adj1" fmla="val 12031"/>
              <a:gd name="adj2" fmla="val 88335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2"/>
                </a:solidFill>
                <a:latin typeface="Arial Narrow" pitchFamily="34" charset="0"/>
              </a:rPr>
              <a:t>A principal função da mitocôndria é a </a:t>
            </a:r>
            <a:r>
              <a:rPr lang="pt-BR" b="1" dirty="0">
                <a:solidFill>
                  <a:schemeClr val="tx2"/>
                </a:solidFill>
                <a:latin typeface="Arial Narrow" pitchFamily="34" charset="0"/>
              </a:rPr>
              <a:t>produção de ATP</a:t>
            </a:r>
            <a:r>
              <a:rPr lang="pt-BR" dirty="0">
                <a:solidFill>
                  <a:schemeClr val="tx2"/>
                </a:solidFill>
                <a:latin typeface="Arial Narrow" pitchFamily="34" charset="0"/>
              </a:rPr>
              <a:t> (Adenosina trifosfato) pelo processo de respiração celular, empregado para:</a:t>
            </a:r>
          </a:p>
        </p:txBody>
      </p:sp>
      <p:sp>
        <p:nvSpPr>
          <p:cNvPr id="25606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1º ano do Ensino Médio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Mitocôndrias: Estrutura, Localização e Função.</a:t>
            </a:r>
          </a:p>
        </p:txBody>
      </p:sp>
      <p:pic>
        <p:nvPicPr>
          <p:cNvPr id="25607" name="Picture 6" descr="C:\Users\alexandreazevedo\Desktop\473px-Mitochondria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860800"/>
            <a:ext cx="16192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CaixaDeTexto 6"/>
          <p:cNvSpPr txBox="1">
            <a:spLocks noChangeArrowheads="1"/>
          </p:cNvSpPr>
          <p:nvPr/>
        </p:nvSpPr>
        <p:spPr bwMode="auto">
          <a:xfrm>
            <a:off x="468313" y="6164263"/>
            <a:ext cx="1655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Nevit/GNU Free Documentation License</a:t>
            </a:r>
          </a:p>
        </p:txBody>
      </p:sp>
      <p:sp>
        <p:nvSpPr>
          <p:cNvPr id="10" name="Rosto feliz 9"/>
          <p:cNvSpPr/>
          <p:nvPr/>
        </p:nvSpPr>
        <p:spPr>
          <a:xfrm>
            <a:off x="900113" y="4221163"/>
            <a:ext cx="719137" cy="720725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m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100138"/>
            <a:ext cx="7308850" cy="548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tângulo 5"/>
          <p:cNvSpPr>
            <a:spLocks noChangeArrowheads="1"/>
          </p:cNvSpPr>
          <p:nvPr/>
        </p:nvSpPr>
        <p:spPr bwMode="auto">
          <a:xfrm>
            <a:off x="1331913" y="1557338"/>
            <a:ext cx="698658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  <a:latin typeface="Arial Narrow" pitchFamily="34" charset="0"/>
              </a:rPr>
              <a:t>A RESPIRAÇÃO CELULAR</a:t>
            </a:r>
          </a:p>
          <a:p>
            <a:pPr algn="ctr"/>
            <a:r>
              <a:rPr lang="pt-BR" b="1">
                <a:solidFill>
                  <a:schemeClr val="bg1"/>
                </a:solidFill>
                <a:latin typeface="Arial Narrow" pitchFamily="34" charset="0"/>
              </a:rPr>
              <a:t>ATUANDO COMO USINA DE ENERGIA </a:t>
            </a:r>
          </a:p>
          <a:p>
            <a:r>
              <a:rPr lang="pt-BR"/>
              <a:t> </a:t>
            </a:r>
          </a:p>
          <a:p>
            <a:r>
              <a:rPr lang="pt-BR" b="1">
                <a:solidFill>
                  <a:schemeClr val="bg1"/>
                </a:solidFill>
                <a:latin typeface="Arial Narrow" pitchFamily="34" charset="0"/>
              </a:rPr>
              <a:t>Processo em que moléculas orgânicas de alimento reagem com gás oxigênio (O</a:t>
            </a:r>
            <a:r>
              <a:rPr lang="pt-BR" b="1" baseline="-25000">
                <a:solidFill>
                  <a:schemeClr val="bg1"/>
                </a:solidFill>
                <a:latin typeface="Arial Narrow" pitchFamily="34" charset="0"/>
              </a:rPr>
              <a:t>2</a:t>
            </a:r>
            <a:r>
              <a:rPr lang="pt-BR" b="1">
                <a:solidFill>
                  <a:schemeClr val="bg1"/>
                </a:solidFill>
                <a:latin typeface="Arial Narrow" pitchFamily="34" charset="0"/>
              </a:rPr>
              <a:t>), transformando-se em gás carbônico (CO</a:t>
            </a:r>
            <a:r>
              <a:rPr lang="pt-BR" b="1" baseline="-25000">
                <a:solidFill>
                  <a:schemeClr val="bg1"/>
                </a:solidFill>
                <a:latin typeface="Arial Narrow" pitchFamily="34" charset="0"/>
              </a:rPr>
              <a:t>2</a:t>
            </a:r>
            <a:r>
              <a:rPr lang="pt-BR" b="1">
                <a:solidFill>
                  <a:schemeClr val="bg1"/>
                </a:solidFill>
                <a:latin typeface="Arial Narrow" pitchFamily="34" charset="0"/>
              </a:rPr>
              <a:t>) e água (H</a:t>
            </a:r>
            <a:r>
              <a:rPr lang="pt-BR" b="1" baseline="-25000">
                <a:solidFill>
                  <a:schemeClr val="bg1"/>
                </a:solidFill>
                <a:latin typeface="Arial Narrow" pitchFamily="34" charset="0"/>
              </a:rPr>
              <a:t>2</a:t>
            </a:r>
            <a:r>
              <a:rPr lang="pt-BR" b="1">
                <a:solidFill>
                  <a:schemeClr val="bg1"/>
                </a:solidFill>
                <a:latin typeface="Arial Narrow" pitchFamily="34" charset="0"/>
              </a:rPr>
              <a:t>O), liberando energia.</a:t>
            </a:r>
          </a:p>
        </p:txBody>
      </p:sp>
      <p:sp>
        <p:nvSpPr>
          <p:cNvPr id="26628" name="Retângulo 7"/>
          <p:cNvSpPr>
            <a:spLocks noChangeArrowheads="1"/>
          </p:cNvSpPr>
          <p:nvPr/>
        </p:nvSpPr>
        <p:spPr bwMode="auto">
          <a:xfrm>
            <a:off x="2447925" y="3614738"/>
            <a:ext cx="4752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Arial Rounded MT Bold" pitchFamily="34" charset="0"/>
              </a:rPr>
              <a:t>C</a:t>
            </a:r>
            <a:r>
              <a:rPr lang="pt-BR" sz="1200">
                <a:solidFill>
                  <a:schemeClr val="bg1"/>
                </a:solidFill>
                <a:latin typeface="Arial Rounded MT Bold" pitchFamily="34" charset="0"/>
              </a:rPr>
              <a:t>6</a:t>
            </a:r>
            <a:r>
              <a:rPr lang="pt-BR">
                <a:solidFill>
                  <a:schemeClr val="bg1"/>
                </a:solidFill>
                <a:latin typeface="Arial Rounded MT Bold" pitchFamily="34" charset="0"/>
              </a:rPr>
              <a:t>H</a:t>
            </a:r>
            <a:r>
              <a:rPr lang="pt-BR" sz="1400">
                <a:solidFill>
                  <a:schemeClr val="bg1"/>
                </a:solidFill>
                <a:latin typeface="Arial Rounded MT Bold" pitchFamily="34" charset="0"/>
              </a:rPr>
              <a:t>12</a:t>
            </a:r>
            <a:r>
              <a:rPr lang="pt-BR">
                <a:solidFill>
                  <a:schemeClr val="bg1"/>
                </a:solidFill>
                <a:latin typeface="Arial Rounded MT Bold" pitchFamily="34" charset="0"/>
              </a:rPr>
              <a:t>O</a:t>
            </a:r>
            <a:r>
              <a:rPr lang="pt-BR" sz="1400">
                <a:solidFill>
                  <a:schemeClr val="bg1"/>
                </a:solidFill>
                <a:latin typeface="Arial Rounded MT Bold" pitchFamily="34" charset="0"/>
              </a:rPr>
              <a:t>6</a:t>
            </a:r>
            <a:r>
              <a:rPr lang="pt-BR">
                <a:solidFill>
                  <a:schemeClr val="bg1"/>
                </a:solidFill>
                <a:latin typeface="Arial Rounded MT Bold" pitchFamily="34" charset="0"/>
              </a:rPr>
              <a:t> + O</a:t>
            </a:r>
            <a:r>
              <a:rPr lang="pt-BR" sz="1400">
                <a:solidFill>
                  <a:schemeClr val="bg1"/>
                </a:solidFill>
                <a:latin typeface="Arial Rounded MT Bold" pitchFamily="34" charset="0"/>
              </a:rPr>
              <a:t>2</a:t>
            </a:r>
            <a:r>
              <a:rPr lang="pt-BR">
                <a:solidFill>
                  <a:schemeClr val="bg1"/>
                </a:solidFill>
                <a:latin typeface="Arial Rounded MT Bold" pitchFamily="34" charset="0"/>
              </a:rPr>
              <a:t>  -&gt;  6 CO</a:t>
            </a:r>
            <a:r>
              <a:rPr lang="pt-BR" sz="1400">
                <a:solidFill>
                  <a:schemeClr val="bg1"/>
                </a:solidFill>
                <a:latin typeface="Arial Rounded MT Bold" pitchFamily="34" charset="0"/>
              </a:rPr>
              <a:t>2</a:t>
            </a:r>
            <a:r>
              <a:rPr lang="pt-BR">
                <a:solidFill>
                  <a:schemeClr val="bg1"/>
                </a:solidFill>
                <a:latin typeface="Arial Rounded MT Bold" pitchFamily="34" charset="0"/>
              </a:rPr>
              <a:t> + 6 H</a:t>
            </a:r>
            <a:r>
              <a:rPr lang="pt-BR" sz="1400">
                <a:solidFill>
                  <a:schemeClr val="bg1"/>
                </a:solidFill>
                <a:latin typeface="Arial Rounded MT Bold" pitchFamily="34" charset="0"/>
              </a:rPr>
              <a:t>2</a:t>
            </a:r>
            <a:r>
              <a:rPr lang="pt-BR">
                <a:solidFill>
                  <a:schemeClr val="bg1"/>
                </a:solidFill>
                <a:latin typeface="Arial Rounded MT Bold" pitchFamily="34" charset="0"/>
              </a:rPr>
              <a:t>O + energia</a:t>
            </a:r>
          </a:p>
        </p:txBody>
      </p:sp>
      <p:sp>
        <p:nvSpPr>
          <p:cNvPr id="26629" name="Retângulo 10"/>
          <p:cNvSpPr>
            <a:spLocks noChangeArrowheads="1"/>
          </p:cNvSpPr>
          <p:nvPr/>
        </p:nvSpPr>
        <p:spPr bwMode="auto">
          <a:xfrm>
            <a:off x="1295400" y="4803775"/>
            <a:ext cx="6661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b="1">
                <a:solidFill>
                  <a:schemeClr val="bg1"/>
                </a:solidFill>
                <a:latin typeface="Arial Narrow" pitchFamily="34" charset="0"/>
              </a:rPr>
              <a:t>A energia liberada na respiração celular é armazenada em uma substância chamada ATP (adenosina trifosfato).</a:t>
            </a:r>
          </a:p>
        </p:txBody>
      </p:sp>
      <p:sp>
        <p:nvSpPr>
          <p:cNvPr id="26630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1º ano do Ensino Médio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Mitocôndrias: Estrutura, Localização e Função.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 explicativo retangular com cantos arredondados 2"/>
          <p:cNvSpPr/>
          <p:nvPr/>
        </p:nvSpPr>
        <p:spPr>
          <a:xfrm>
            <a:off x="2987675" y="3068638"/>
            <a:ext cx="3168650" cy="3028950"/>
          </a:xfrm>
          <a:prstGeom prst="wedgeRoundRectCallout">
            <a:avLst>
              <a:gd name="adj1" fmla="val -72039"/>
              <a:gd name="adj2" fmla="val -253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latin typeface="Arial Narrow" pitchFamily="34" charset="0"/>
              </a:rPr>
              <a:t>O Cálcio armazenado do retículo endoplasmático é liberado para as mitocôndrias adjacentes através de um canal de íons de cálcio chamado de receptor IP3. Essa liberação de cálcio ocorre em um nível baixo o tempo todo para promover a produção de ATP </a:t>
            </a:r>
            <a:r>
              <a:rPr lang="pt-BR" dirty="0">
                <a:latin typeface="Arial Narrow" pitchFamily="34" charset="0"/>
                <a:hlinkClick r:id="rId3"/>
              </a:rPr>
              <a:t>(1)</a:t>
            </a:r>
            <a:r>
              <a:rPr lang="pt-BR" dirty="0">
                <a:latin typeface="Arial Narrow" pitchFamily="34" charset="0"/>
              </a:rPr>
              <a:t>.</a:t>
            </a:r>
          </a:p>
        </p:txBody>
      </p:sp>
      <p:sp>
        <p:nvSpPr>
          <p:cNvPr id="4" name="Texto explicativo retangular com cantos arredondados 3"/>
          <p:cNvSpPr/>
          <p:nvPr/>
        </p:nvSpPr>
        <p:spPr>
          <a:xfrm>
            <a:off x="2832100" y="1412875"/>
            <a:ext cx="6048375" cy="725488"/>
          </a:xfrm>
          <a:prstGeom prst="wedgeRoundRectCallout">
            <a:avLst>
              <a:gd name="adj1" fmla="val -52345"/>
              <a:gd name="adj2" fmla="val 153577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Promoção da homeostase do cálcio (controle da liberação do cálcio)</a:t>
            </a:r>
          </a:p>
        </p:txBody>
      </p:sp>
      <p:sp>
        <p:nvSpPr>
          <p:cNvPr id="27652" name="Retângulo 3"/>
          <p:cNvSpPr>
            <a:spLocks noChangeArrowheads="1"/>
          </p:cNvSpPr>
          <p:nvPr/>
        </p:nvSpPr>
        <p:spPr bwMode="auto">
          <a:xfrm>
            <a:off x="6156325" y="5827713"/>
            <a:ext cx="26511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100">
                <a:latin typeface="Arial Narrow" pitchFamily="34" charset="0"/>
              </a:rPr>
              <a:t>Mitocôndrias (alaranjado) em estreito contato com o retículo Endoplasmático (azul). Os flashes (amarelo) são a liberação localizada de cálcio.</a:t>
            </a:r>
          </a:p>
        </p:txBody>
      </p:sp>
      <p:sp>
        <p:nvSpPr>
          <p:cNvPr id="5" name="Fluxograma: Processo 4"/>
          <p:cNvSpPr/>
          <p:nvPr/>
        </p:nvSpPr>
        <p:spPr>
          <a:xfrm>
            <a:off x="347663" y="1125538"/>
            <a:ext cx="2063750" cy="650875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>
                <a:solidFill>
                  <a:schemeClr val="tx2"/>
                </a:solidFill>
                <a:latin typeface="Arial Narrow" pitchFamily="34" charset="0"/>
              </a:rPr>
              <a:t>Outras funções:</a:t>
            </a:r>
          </a:p>
        </p:txBody>
      </p:sp>
      <p:sp>
        <p:nvSpPr>
          <p:cNvPr id="27654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1º ano do Ensino Médio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Mitocôndrias: Estrutura, Localização e Função.</a:t>
            </a:r>
          </a:p>
        </p:txBody>
      </p:sp>
      <p:pic>
        <p:nvPicPr>
          <p:cNvPr id="27655" name="Picture 6" descr="C:\Users\alexandreazevedo\Desktop\473px-Mitochondria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2492375"/>
            <a:ext cx="16192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CaixaDeTexto 6"/>
          <p:cNvSpPr txBox="1">
            <a:spLocks noChangeArrowheads="1"/>
          </p:cNvSpPr>
          <p:nvPr/>
        </p:nvSpPr>
        <p:spPr bwMode="auto">
          <a:xfrm>
            <a:off x="539750" y="4795838"/>
            <a:ext cx="1657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Nevit/GNU Free Documentation License</a:t>
            </a:r>
          </a:p>
        </p:txBody>
      </p:sp>
      <p:sp>
        <p:nvSpPr>
          <p:cNvPr id="12" name="Rosto feliz 11"/>
          <p:cNvSpPr/>
          <p:nvPr/>
        </p:nvSpPr>
        <p:spPr>
          <a:xfrm>
            <a:off x="971550" y="2852738"/>
            <a:ext cx="720725" cy="720725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27658" name="Picture 11"/>
          <p:cNvPicPr>
            <a:picLocks noChangeAspect="1" noChangeArrowheads="1"/>
          </p:cNvPicPr>
          <p:nvPr/>
        </p:nvPicPr>
        <p:blipFill>
          <a:blip r:embed="rId5" cstate="print"/>
          <a:srcRect l="17216" t="13860" r="15479" b="11801"/>
          <a:stretch>
            <a:fillRect/>
          </a:stretch>
        </p:blipFill>
        <p:spPr bwMode="auto">
          <a:xfrm>
            <a:off x="6227763" y="2246313"/>
            <a:ext cx="26241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9" name="Retângulo 12"/>
          <p:cNvSpPr>
            <a:spLocks noChangeArrowheads="1"/>
          </p:cNvSpPr>
          <p:nvPr/>
        </p:nvSpPr>
        <p:spPr bwMode="auto">
          <a:xfrm rot="-5400000">
            <a:off x="6712744" y="3720307"/>
            <a:ext cx="4572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t"/>
            <a:r>
              <a:rPr lang="pt-BR" sz="1000">
                <a:solidFill>
                  <a:srgbClr val="000000"/>
                </a:solidFill>
              </a:rPr>
              <a:t>Imagem: SEE-PE, redesenhado a partir de imagem de Autor Desconhecido.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 explicativo retangular com cantos arredondados 2"/>
          <p:cNvSpPr/>
          <p:nvPr/>
        </p:nvSpPr>
        <p:spPr>
          <a:xfrm>
            <a:off x="2698750" y="3295650"/>
            <a:ext cx="3168650" cy="2797175"/>
          </a:xfrm>
          <a:prstGeom prst="wedgeRoundRectCallout">
            <a:avLst>
              <a:gd name="adj1" fmla="val -62690"/>
              <a:gd name="adj2" fmla="val -338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latin typeface="Arial Narrow" pitchFamily="34" charset="0"/>
              </a:rPr>
              <a:t>A integridade do genoma mitocondrial é fundamental para a manutenção da homeostase celular. </a:t>
            </a:r>
          </a:p>
          <a:p>
            <a:pPr algn="ctr">
              <a:defRPr/>
            </a:pPr>
            <a:r>
              <a:rPr lang="pt-BR" dirty="0">
                <a:latin typeface="Arial Narrow" pitchFamily="34" charset="0"/>
              </a:rPr>
              <a:t>O acúmulo de lesões </a:t>
            </a:r>
            <a:r>
              <a:rPr lang="pt-BR" dirty="0" err="1">
                <a:latin typeface="Arial Narrow" pitchFamily="34" charset="0"/>
              </a:rPr>
              <a:t>oxidativas</a:t>
            </a:r>
            <a:r>
              <a:rPr lang="pt-BR" dirty="0">
                <a:latin typeface="Arial Narrow" pitchFamily="34" charset="0"/>
              </a:rPr>
              <a:t> no </a:t>
            </a:r>
            <a:r>
              <a:rPr lang="pt-BR" dirty="0" err="1">
                <a:latin typeface="Arial Narrow" pitchFamily="34" charset="0"/>
              </a:rPr>
              <a:t>mtDNA</a:t>
            </a:r>
            <a:r>
              <a:rPr lang="pt-BR" dirty="0">
                <a:latin typeface="Arial Narrow" pitchFamily="34" charset="0"/>
              </a:rPr>
              <a:t> provocam doenças degenerativas e envelhecimento.</a:t>
            </a:r>
          </a:p>
          <a:p>
            <a:pPr algn="ctr">
              <a:defRPr/>
            </a:pPr>
            <a:endParaRPr lang="pt-BR" dirty="0">
              <a:latin typeface="Arial Narrow" pitchFamily="34" charset="0"/>
            </a:endParaRPr>
          </a:p>
        </p:txBody>
      </p:sp>
      <p:sp>
        <p:nvSpPr>
          <p:cNvPr id="4" name="Texto explicativo retangular com cantos arredondados 3"/>
          <p:cNvSpPr/>
          <p:nvPr/>
        </p:nvSpPr>
        <p:spPr>
          <a:xfrm>
            <a:off x="138113" y="1049338"/>
            <a:ext cx="5699125" cy="727075"/>
          </a:xfrm>
          <a:prstGeom prst="wedgeRoundRectCallout">
            <a:avLst>
              <a:gd name="adj1" fmla="val -24555"/>
              <a:gd name="adj2" fmla="val 162442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Controle do mecanismo-chave da apoptose.</a:t>
            </a:r>
          </a:p>
        </p:txBody>
      </p:sp>
      <p:sp>
        <p:nvSpPr>
          <p:cNvPr id="28676" name="Retângulo 6"/>
          <p:cNvSpPr>
            <a:spLocks noChangeArrowheads="1"/>
          </p:cNvSpPr>
          <p:nvPr/>
        </p:nvSpPr>
        <p:spPr bwMode="auto">
          <a:xfrm>
            <a:off x="5948363" y="1379538"/>
            <a:ext cx="31956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100"/>
              <a:t>Morte celular programada (apoptose)</a:t>
            </a:r>
          </a:p>
        </p:txBody>
      </p:sp>
      <p:sp>
        <p:nvSpPr>
          <p:cNvPr id="28677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1º ano do Ensino Médio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Mitocôndrias: Estrutura, Localização e Função.</a:t>
            </a:r>
          </a:p>
        </p:txBody>
      </p:sp>
      <p:pic>
        <p:nvPicPr>
          <p:cNvPr id="28678" name="Picture 6" descr="C:\Users\alexandreazevedo\Desktop\473px-Mitochondri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708275"/>
            <a:ext cx="16192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CaixaDeTexto 6"/>
          <p:cNvSpPr txBox="1">
            <a:spLocks noChangeArrowheads="1"/>
          </p:cNvSpPr>
          <p:nvPr/>
        </p:nvSpPr>
        <p:spPr bwMode="auto">
          <a:xfrm>
            <a:off x="539750" y="5011738"/>
            <a:ext cx="1657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Nevit/GNU Free Documentation License</a:t>
            </a:r>
          </a:p>
        </p:txBody>
      </p:sp>
      <p:sp>
        <p:nvSpPr>
          <p:cNvPr id="11" name="Rosto feliz 10"/>
          <p:cNvSpPr/>
          <p:nvPr/>
        </p:nvSpPr>
        <p:spPr>
          <a:xfrm>
            <a:off x="971550" y="3068638"/>
            <a:ext cx="720725" cy="720725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28681" name="Picture 10"/>
          <p:cNvPicPr>
            <a:picLocks noChangeAspect="1" noChangeArrowheads="1"/>
          </p:cNvPicPr>
          <p:nvPr/>
        </p:nvPicPr>
        <p:blipFill>
          <a:blip r:embed="rId4" cstate="print"/>
          <a:srcRect l="21651" t="20049" r="20470"/>
          <a:stretch>
            <a:fillRect/>
          </a:stretch>
        </p:blipFill>
        <p:spPr bwMode="auto">
          <a:xfrm>
            <a:off x="5918200" y="1654175"/>
            <a:ext cx="32258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Retângulo 11"/>
          <p:cNvSpPr>
            <a:spLocks noChangeArrowheads="1"/>
          </p:cNvSpPr>
          <p:nvPr/>
        </p:nvSpPr>
        <p:spPr bwMode="auto">
          <a:xfrm>
            <a:off x="5884863" y="6081713"/>
            <a:ext cx="3203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t"/>
            <a:r>
              <a:rPr lang="pt-BR" sz="1000">
                <a:solidFill>
                  <a:srgbClr val="000000"/>
                </a:solidFill>
              </a:rPr>
              <a:t>Imagem: SEE-PE, redesenhado a partir de imagem de Autor Desconhecido.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 explicativo retangular com cantos arredondados 3"/>
          <p:cNvSpPr/>
          <p:nvPr/>
        </p:nvSpPr>
        <p:spPr>
          <a:xfrm>
            <a:off x="2268538" y="1196975"/>
            <a:ext cx="5699125" cy="939800"/>
          </a:xfrm>
          <a:prstGeom prst="wedgeRoundRectCallout">
            <a:avLst>
              <a:gd name="adj1" fmla="val -39918"/>
              <a:gd name="adj2" fmla="val 132205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latin typeface="Arial Narrow" pitchFamily="34" charset="0"/>
              </a:rPr>
              <a:t>Oi, chegamos ao fim da nossa aula. Espero que vocês tenham gostado e assimilado bem o que foi visto</a:t>
            </a:r>
            <a:r>
              <a:rPr lang="pt-BR" dirty="0"/>
              <a:t>.</a:t>
            </a:r>
          </a:p>
        </p:txBody>
      </p:sp>
      <p:sp>
        <p:nvSpPr>
          <p:cNvPr id="5" name="Texto explicativo retangular com cantos arredondados 4"/>
          <p:cNvSpPr/>
          <p:nvPr/>
        </p:nvSpPr>
        <p:spPr>
          <a:xfrm>
            <a:off x="3203575" y="3500438"/>
            <a:ext cx="5553075" cy="2376487"/>
          </a:xfrm>
          <a:prstGeom prst="wedgeRoundRectCallout">
            <a:avLst>
              <a:gd name="adj1" fmla="val -61188"/>
              <a:gd name="adj2" fmla="val -324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2000" dirty="0">
                <a:latin typeface="Arial Narrow" pitchFamily="34" charset="0"/>
              </a:rPr>
              <a:t>Nós conhecemos, nesse material, um pouco da </a:t>
            </a:r>
            <a:r>
              <a:rPr lang="pt-BR" sz="2000" i="1" dirty="0">
                <a:latin typeface="Arial Narrow" pitchFamily="34" charset="0"/>
              </a:rPr>
              <a:t>Dona Mitocôndria. </a:t>
            </a:r>
            <a:r>
              <a:rPr lang="pt-BR" sz="2000" dirty="0">
                <a:latin typeface="Arial Narrow" pitchFamily="34" charset="0"/>
              </a:rPr>
              <a:t>Como origina a mitocôndria, onde está localizada, a sua estrutura e funções. Mais adiante  teremos algumas atividades para que vocês pratiquem e alguns links sobre as mitocôndrias, importantes para o enriquecimento da construção do seu conhecimento.</a:t>
            </a:r>
          </a:p>
        </p:txBody>
      </p:sp>
      <p:sp>
        <p:nvSpPr>
          <p:cNvPr id="29700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1º ano do Ensino Médio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Mitocôndrias: Estrutura, Localização e Função.</a:t>
            </a:r>
          </a:p>
        </p:txBody>
      </p:sp>
      <p:pic>
        <p:nvPicPr>
          <p:cNvPr id="29701" name="Picture 6" descr="C:\Users\alexandreazevedo\Desktop\473px-Mitochondri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492375"/>
            <a:ext cx="16192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CaixaDeTexto 6"/>
          <p:cNvSpPr txBox="1">
            <a:spLocks noChangeArrowheads="1"/>
          </p:cNvSpPr>
          <p:nvPr/>
        </p:nvSpPr>
        <p:spPr bwMode="auto">
          <a:xfrm>
            <a:off x="755650" y="4795838"/>
            <a:ext cx="1657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Nevit/GNU Free Documentation License</a:t>
            </a:r>
          </a:p>
        </p:txBody>
      </p:sp>
      <p:sp>
        <p:nvSpPr>
          <p:cNvPr id="8" name="Rosto feliz 7"/>
          <p:cNvSpPr/>
          <p:nvPr/>
        </p:nvSpPr>
        <p:spPr>
          <a:xfrm>
            <a:off x="1187450" y="2852738"/>
            <a:ext cx="720725" cy="720725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 explicativo retangular com cantos arredondados 4"/>
          <p:cNvSpPr/>
          <p:nvPr/>
        </p:nvSpPr>
        <p:spPr>
          <a:xfrm>
            <a:off x="3132138" y="1268413"/>
            <a:ext cx="5543550" cy="3313112"/>
          </a:xfrm>
          <a:prstGeom prst="wedgeRoundRectCallout">
            <a:avLst>
              <a:gd name="adj1" fmla="val -55442"/>
              <a:gd name="adj2" fmla="val 621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>
                <a:latin typeface="Arial Narrow" pitchFamily="34" charset="0"/>
              </a:rPr>
              <a:t>Oi, vamos praticar!</a:t>
            </a:r>
          </a:p>
          <a:p>
            <a:pPr algn="ctr">
              <a:defRPr/>
            </a:pPr>
            <a:endParaRPr lang="pt-BR" sz="2400" dirty="0">
              <a:latin typeface="Arial Narrow" pitchFamily="34" charset="0"/>
            </a:endParaRPr>
          </a:p>
          <a:p>
            <a:pPr algn="ctr">
              <a:defRPr/>
            </a:pPr>
            <a:r>
              <a:rPr lang="pt-BR" sz="2400" dirty="0">
                <a:latin typeface="Arial Narrow" pitchFamily="34" charset="0"/>
              </a:rPr>
              <a:t>Realizem as atividades que seguem adiante.</a:t>
            </a:r>
          </a:p>
          <a:p>
            <a:pPr algn="ctr">
              <a:defRPr/>
            </a:pPr>
            <a:endParaRPr lang="pt-BR" sz="2400" dirty="0">
              <a:latin typeface="Arial Narrow" pitchFamily="34" charset="0"/>
            </a:endParaRPr>
          </a:p>
          <a:p>
            <a:pPr algn="r">
              <a:defRPr/>
            </a:pPr>
            <a:endParaRPr lang="pt-BR" sz="2400" dirty="0">
              <a:latin typeface="Arial Narrow" pitchFamily="34" charset="0"/>
            </a:endParaRPr>
          </a:p>
          <a:p>
            <a:pPr algn="r">
              <a:defRPr/>
            </a:pPr>
            <a:r>
              <a:rPr lang="pt-BR" sz="2400" dirty="0">
                <a:latin typeface="Arial Narrow" pitchFamily="34" charset="0"/>
              </a:rPr>
              <a:t>Boa sorte!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1º ano do Ensino Médio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Mitocôndrias: Estrutura, Localização e Função.</a:t>
            </a:r>
          </a:p>
        </p:txBody>
      </p:sp>
      <p:pic>
        <p:nvPicPr>
          <p:cNvPr id="30724" name="Picture 6" descr="C:\Users\alexandreazevedo\Desktop\473px-Mitochondri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860800"/>
            <a:ext cx="16192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CaixaDeTexto 6"/>
          <p:cNvSpPr txBox="1">
            <a:spLocks noChangeArrowheads="1"/>
          </p:cNvSpPr>
          <p:nvPr/>
        </p:nvSpPr>
        <p:spPr bwMode="auto">
          <a:xfrm>
            <a:off x="684213" y="6164263"/>
            <a:ext cx="1657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Nevit/GNU Free Documentation License</a:t>
            </a:r>
          </a:p>
        </p:txBody>
      </p:sp>
      <p:sp>
        <p:nvSpPr>
          <p:cNvPr id="8" name="Rosto feliz 7"/>
          <p:cNvSpPr/>
          <p:nvPr/>
        </p:nvSpPr>
        <p:spPr>
          <a:xfrm>
            <a:off x="1116013" y="4221163"/>
            <a:ext cx="719137" cy="720725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m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52513"/>
            <a:ext cx="864235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042988" y="1989138"/>
            <a:ext cx="7273925" cy="3200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bg1"/>
                </a:solidFill>
                <a:latin typeface="Arial Narrow" pitchFamily="34" charset="0"/>
              </a:rPr>
              <a:t>1 </a:t>
            </a:r>
            <a:r>
              <a:rPr lang="pt-BR" dirty="0">
                <a:solidFill>
                  <a:schemeClr val="bg1"/>
                </a:solidFill>
              </a:rPr>
              <a:t>(PUC-RJ-95)</a:t>
            </a:r>
            <a:r>
              <a:rPr lang="pt-BR" dirty="0">
                <a:solidFill>
                  <a:schemeClr val="bg1"/>
                </a:solidFill>
                <a:latin typeface="Arial Narrow" pitchFamily="34" charset="0"/>
              </a:rPr>
              <a:t>. Células do fígado possuem até duas mil mitocôndrias, ocupando cerca de 1/5 do seu volume. O número alto de mitocôndrias nestas células pode ser explicado porque as células hepáticas:</a:t>
            </a:r>
          </a:p>
          <a:p>
            <a:pPr>
              <a:defRPr/>
            </a:pPr>
            <a:endParaRPr lang="pt-BR" dirty="0">
              <a:solidFill>
                <a:schemeClr val="bg1"/>
              </a:solidFill>
              <a:latin typeface="Arial Narrow" pitchFamily="34" charset="0"/>
            </a:endParaRPr>
          </a:p>
          <a:p>
            <a:pPr marL="342900" indent="-342900">
              <a:buFontTx/>
              <a:buAutoNum type="alphaLcParenR"/>
              <a:defRPr/>
            </a:pPr>
            <a:r>
              <a:rPr lang="pt-BR" dirty="0">
                <a:solidFill>
                  <a:schemeClr val="bg1"/>
                </a:solidFill>
                <a:latin typeface="Arial Narrow" pitchFamily="34" charset="0"/>
              </a:rPr>
              <a:t>são maiores que as demais células do corpo.</a:t>
            </a:r>
          </a:p>
          <a:p>
            <a:pPr marL="342900" indent="-342900">
              <a:buFontTx/>
              <a:buAutoNum type="alphaLcParenR"/>
              <a:defRPr/>
            </a:pPr>
            <a:endParaRPr lang="pt-BR" sz="1000" dirty="0">
              <a:solidFill>
                <a:schemeClr val="bg1"/>
              </a:solidFill>
              <a:latin typeface="Arial Narrow" pitchFamily="34" charset="0"/>
            </a:endParaRPr>
          </a:p>
          <a:p>
            <a:pPr marL="342900" indent="-342900">
              <a:buFontTx/>
              <a:buAutoNum type="alphaLcParenR"/>
              <a:defRPr/>
            </a:pPr>
            <a:r>
              <a:rPr lang="pt-BR" dirty="0">
                <a:solidFill>
                  <a:schemeClr val="bg1"/>
                </a:solidFill>
                <a:latin typeface="Arial Narrow" pitchFamily="34" charset="0"/>
              </a:rPr>
              <a:t>apresentam respiração aeróbia.</a:t>
            </a:r>
          </a:p>
          <a:p>
            <a:pPr marL="342900" indent="-342900">
              <a:buFontTx/>
              <a:buAutoNum type="alphaLcParenR"/>
              <a:defRPr/>
            </a:pPr>
            <a:endParaRPr lang="pt-BR" sz="1000" dirty="0">
              <a:solidFill>
                <a:schemeClr val="bg1"/>
              </a:solidFill>
              <a:latin typeface="Arial Narrow" pitchFamily="34" charset="0"/>
            </a:endParaRPr>
          </a:p>
          <a:p>
            <a:pPr marL="342900" indent="-342900">
              <a:buFontTx/>
              <a:buAutoNum type="alphaLcParenR"/>
              <a:defRPr/>
            </a:pPr>
            <a:r>
              <a:rPr lang="pt-BR" dirty="0">
                <a:solidFill>
                  <a:schemeClr val="bg1"/>
                </a:solidFill>
                <a:latin typeface="Arial Narrow" pitchFamily="34" charset="0"/>
              </a:rPr>
              <a:t>têm grande atividade metabólica.</a:t>
            </a:r>
          </a:p>
          <a:p>
            <a:pPr marL="342900" indent="-342900">
              <a:buFontTx/>
              <a:buAutoNum type="alphaLcParenR"/>
              <a:defRPr/>
            </a:pPr>
            <a:endParaRPr lang="pt-BR" sz="1000" dirty="0">
              <a:solidFill>
                <a:schemeClr val="bg1"/>
              </a:solidFill>
              <a:latin typeface="Arial Narrow" pitchFamily="34" charset="0"/>
            </a:endParaRPr>
          </a:p>
          <a:p>
            <a:pPr marL="342900" indent="-342900">
              <a:buFontTx/>
              <a:buAutoNum type="alphaLcParenR"/>
              <a:defRPr/>
            </a:pPr>
            <a:r>
              <a:rPr lang="pt-BR" dirty="0">
                <a:solidFill>
                  <a:schemeClr val="bg1"/>
                </a:solidFill>
                <a:latin typeface="Arial Narrow" pitchFamily="34" charset="0"/>
              </a:rPr>
              <a:t>têm volume citoplasmático maior que o nuclear.</a:t>
            </a:r>
          </a:p>
          <a:p>
            <a:pPr marL="342900" indent="-342900">
              <a:buFontTx/>
              <a:buAutoNum type="alphaLcParenR"/>
              <a:defRPr/>
            </a:pPr>
            <a:endParaRPr lang="pt-BR" sz="1000" dirty="0">
              <a:solidFill>
                <a:schemeClr val="bg1"/>
              </a:solidFill>
              <a:latin typeface="Arial Narrow" pitchFamily="34" charset="0"/>
            </a:endParaRPr>
          </a:p>
          <a:p>
            <a:pPr marL="342900" indent="-342900">
              <a:buFontTx/>
              <a:buAutoNum type="alphaLcParenR"/>
              <a:defRPr/>
            </a:pPr>
            <a:r>
              <a:rPr lang="pt-BR" dirty="0">
                <a:solidFill>
                  <a:schemeClr val="bg1"/>
                </a:solidFill>
                <a:latin typeface="Arial Narrow" pitchFamily="34" charset="0"/>
              </a:rPr>
              <a:t>produzem enzimas digestivas em grande quantidade.</a:t>
            </a:r>
          </a:p>
        </p:txBody>
      </p:sp>
      <p:sp>
        <p:nvSpPr>
          <p:cNvPr id="3174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1º ano do Ensino Médio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Mitocôndrias: Estrutura, Localização e Função.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 explicativo retangular com cantos arredondados 2"/>
          <p:cNvSpPr/>
          <p:nvPr/>
        </p:nvSpPr>
        <p:spPr>
          <a:xfrm>
            <a:off x="2700338" y="1125538"/>
            <a:ext cx="5111750" cy="2590800"/>
          </a:xfrm>
          <a:prstGeom prst="wedgeRoundRectCallout">
            <a:avLst>
              <a:gd name="adj1" fmla="val -42245"/>
              <a:gd name="adj2" fmla="val 595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2000" dirty="0">
                <a:latin typeface="Arial Narrow" pitchFamily="34" charset="0"/>
              </a:rPr>
              <a:t>A minha principal atribuição é prover energia à célula. Estima-se que mais de 90% da energia necessária aos diversos propósitos biológicos seja produzida por mim, </a:t>
            </a:r>
            <a:r>
              <a:rPr lang="pt-BR" sz="2000" i="1" dirty="0">
                <a:latin typeface="Arial Narrow" pitchFamily="34" charset="0"/>
              </a:rPr>
              <a:t>Dona Mitocôndria</a:t>
            </a:r>
            <a:r>
              <a:rPr lang="pt-BR" sz="2000" dirty="0">
                <a:latin typeface="Arial Narrow" pitchFamily="34" charset="0"/>
              </a:rPr>
              <a:t>.</a:t>
            </a:r>
          </a:p>
          <a:p>
            <a:pPr algn="just">
              <a:defRPr/>
            </a:pPr>
            <a:endParaRPr lang="pt-BR" sz="2000" dirty="0">
              <a:latin typeface="Arial Narrow" pitchFamily="34" charset="0"/>
            </a:endParaRPr>
          </a:p>
          <a:p>
            <a:pPr algn="just">
              <a:defRPr/>
            </a:pPr>
            <a:r>
              <a:rPr lang="pt-BR" sz="2000" dirty="0">
                <a:latin typeface="Arial Narrow" pitchFamily="34" charset="0"/>
              </a:rPr>
              <a:t>Quer me conhecer mais, então siga adiante.</a:t>
            </a:r>
          </a:p>
        </p:txBody>
      </p:sp>
      <p:sp>
        <p:nvSpPr>
          <p:cNvPr id="5123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1º ano do Ensino Médio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Mitocôndrias: Estrutura, Localização e Função.</a:t>
            </a:r>
          </a:p>
        </p:txBody>
      </p:sp>
      <p:pic>
        <p:nvPicPr>
          <p:cNvPr id="5124" name="Picture 6" descr="C:\Users\alexandreazevedo\Desktop\473px-Mitochondri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3933825"/>
            <a:ext cx="16192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CaixaDeTexto 6"/>
          <p:cNvSpPr txBox="1">
            <a:spLocks noChangeArrowheads="1"/>
          </p:cNvSpPr>
          <p:nvPr/>
        </p:nvSpPr>
        <p:spPr bwMode="auto">
          <a:xfrm>
            <a:off x="1619250" y="6237288"/>
            <a:ext cx="1657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Nevit/GNU Free Documentation License</a:t>
            </a:r>
          </a:p>
        </p:txBody>
      </p:sp>
      <p:sp>
        <p:nvSpPr>
          <p:cNvPr id="7" name="Rosto feliz 6"/>
          <p:cNvSpPr/>
          <p:nvPr/>
        </p:nvSpPr>
        <p:spPr>
          <a:xfrm>
            <a:off x="2051050" y="4365625"/>
            <a:ext cx="720725" cy="719138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m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52513"/>
            <a:ext cx="864235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tângulo 6"/>
          <p:cNvSpPr>
            <a:spLocks noChangeArrowheads="1"/>
          </p:cNvSpPr>
          <p:nvPr/>
        </p:nvSpPr>
        <p:spPr bwMode="auto">
          <a:xfrm>
            <a:off x="755650" y="1773238"/>
            <a:ext cx="761365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2 </a:t>
            </a:r>
            <a:r>
              <a:rPr lang="pt-BR">
                <a:solidFill>
                  <a:schemeClr val="bg1"/>
                </a:solidFill>
              </a:rPr>
              <a:t>(UFF-RJ)</a:t>
            </a:r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. As mitocôndrias são organelas celulares envolvidas por membrana, contendo DNA autônomo e circular. Isso indica que elas:</a:t>
            </a:r>
          </a:p>
          <a:p>
            <a:endParaRPr lang="pt-BR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a) confirmam a hipótese autotrófica sobre a origem dos seres vivos.</a:t>
            </a:r>
          </a:p>
          <a:p>
            <a:endParaRPr lang="pt-BR" sz="100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b) são responsáveis pela síntese de proteínas e glicídios.</a:t>
            </a:r>
          </a:p>
          <a:p>
            <a:endParaRPr lang="pt-BR" sz="100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c) modificam as macromoléculas e as secretam para o meio externo ou para o interior de outras organelas.</a:t>
            </a:r>
          </a:p>
          <a:p>
            <a:endParaRPr lang="pt-BR" sz="100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d) contêm enzimas hidrolíticas, envolvidas na digestão intracelular.</a:t>
            </a:r>
          </a:p>
          <a:p>
            <a:endParaRPr lang="pt-BR" sz="100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e) são provavelmente os descendentes de células procariotas primitivas que se estabeleceram como simbiontes internos de uma célula anaeróbica.</a:t>
            </a:r>
          </a:p>
        </p:txBody>
      </p:sp>
      <p:sp>
        <p:nvSpPr>
          <p:cNvPr id="32772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1º ano do Ensino Médio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Mitocôndrias: Estrutura, Localização e Função.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m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52513"/>
            <a:ext cx="864235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tângulo 6"/>
          <p:cNvSpPr>
            <a:spLocks noChangeArrowheads="1"/>
          </p:cNvSpPr>
          <p:nvPr/>
        </p:nvSpPr>
        <p:spPr bwMode="auto">
          <a:xfrm>
            <a:off x="736600" y="1484313"/>
            <a:ext cx="7613650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3 (UFPB). Graças ao desenvolvimento da Biologia Molecular, sabe-se que, no interior das mitocôndrias, existem moléculas de ácido desoxirribonucléico (DNA), com alguns genes relacionados à síntese de proteínas envolvidas nas etapas da respiração celular.</a:t>
            </a:r>
          </a:p>
          <a:p>
            <a:endParaRPr lang="pt-BR" sz="100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Mutações ocorridas nos genes mitocondriais estão associadas ao aparecimento de doenças humanas, como o mal de Alzheimer, diabetes mellitus e muitas outras enfermidades.</a:t>
            </a:r>
            <a:endParaRPr lang="pt-BR" sz="100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Nesses casos, essas doenças são transmitidas apenas pelas mães aos seus descendentes porque:</a:t>
            </a:r>
          </a:p>
          <a:p>
            <a:endParaRPr lang="pt-BR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A)  essas enfermidades só ocorrem no sexo feminino. </a:t>
            </a:r>
          </a:p>
          <a:p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B)  a quantidade de mitocôndrias é maior nos óvulos do que nos espermatozóides. </a:t>
            </a:r>
          </a:p>
          <a:p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C)  as mitocôndrias dos espermatozóides desintegram-se no citoplasma dos óvulos após a fecundação. </a:t>
            </a:r>
          </a:p>
          <a:p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D)  as mitocôndrias são responsáveis pela produção de energia nas células. </a:t>
            </a:r>
          </a:p>
          <a:p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E)  as mitocôndrias nos indivíduos do sexo masculino não possuem DNA. </a:t>
            </a:r>
          </a:p>
        </p:txBody>
      </p:sp>
      <p:sp>
        <p:nvSpPr>
          <p:cNvPr id="33796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1º ano do Ensino Médio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Mitocôndrias: Estrutura, Localização e Função.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m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52513"/>
            <a:ext cx="864235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tângulo 6"/>
          <p:cNvSpPr>
            <a:spLocks noChangeArrowheads="1"/>
          </p:cNvSpPr>
          <p:nvPr/>
        </p:nvSpPr>
        <p:spPr bwMode="auto">
          <a:xfrm>
            <a:off x="736600" y="1484313"/>
            <a:ext cx="76136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4 </a:t>
            </a:r>
            <a:r>
              <a:rPr lang="pt-BR">
                <a:solidFill>
                  <a:schemeClr val="bg1"/>
                </a:solidFill>
              </a:rPr>
              <a:t>(UNIFESP-SP) </a:t>
            </a:r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. Os estudos de evolução humana utilizam frequentemente ,como alvo para análise molecular, o DNA mitocondrial devido à sua herança exclusivamente materna. Assinale a alternativa que descreve o papel do DNA mitocondrial na fisiologia da célula.</a:t>
            </a:r>
          </a:p>
          <a:p>
            <a:endParaRPr lang="pt-BR">
              <a:solidFill>
                <a:schemeClr val="bg1"/>
              </a:solidFill>
              <a:latin typeface="Arial Narrow" pitchFamily="34" charset="0"/>
            </a:endParaRPr>
          </a:p>
          <a:p>
            <a:endParaRPr lang="pt-BR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A)  Conter informações para a síntese de enzimas mitocondriais. </a:t>
            </a:r>
          </a:p>
          <a:p>
            <a:endParaRPr lang="pt-BR" sz="100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B)  Fornecer informações para proteínas envolvidas na contração mitocondrial, durante a respiração celular. </a:t>
            </a:r>
          </a:p>
          <a:p>
            <a:endParaRPr lang="pt-BR" sz="100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C)  Fornecer energia à célula pelo ciclo de Krebs. </a:t>
            </a:r>
          </a:p>
          <a:p>
            <a:endParaRPr lang="pt-BR" sz="100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D)  Conter informações para a síntese de enzimas da via glicolítica. </a:t>
            </a:r>
          </a:p>
          <a:p>
            <a:endParaRPr lang="pt-BR" sz="100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E)  Fornecer informações para a duplicação do DNA nuclear. </a:t>
            </a:r>
          </a:p>
        </p:txBody>
      </p:sp>
      <p:sp>
        <p:nvSpPr>
          <p:cNvPr id="34820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1º ano do Ensino Médio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Mitocôndrias: Estrutura, Localização e Função.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 explicativo retangular com cantos arredondados 6"/>
          <p:cNvSpPr/>
          <p:nvPr/>
        </p:nvSpPr>
        <p:spPr>
          <a:xfrm>
            <a:off x="2266950" y="1412875"/>
            <a:ext cx="6553200" cy="2641600"/>
          </a:xfrm>
          <a:prstGeom prst="wedgeRoundRectCallout">
            <a:avLst>
              <a:gd name="adj1" fmla="val -52395"/>
              <a:gd name="adj2" fmla="val 8754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dirty="0">
              <a:solidFill>
                <a:schemeClr val="bg1"/>
              </a:solidFill>
              <a:hlinkClick r:id="rId3"/>
            </a:endParaRPr>
          </a:p>
          <a:p>
            <a:pPr>
              <a:defRPr/>
            </a:pPr>
            <a:r>
              <a:rPr lang="pt-BR" dirty="0">
                <a:solidFill>
                  <a:schemeClr val="tx1"/>
                </a:solidFill>
                <a:hlinkClick r:id="rId3"/>
              </a:rPr>
              <a:t>Aqui links de vídeos para exercitar os conhecimentos:</a:t>
            </a:r>
          </a:p>
          <a:p>
            <a:pPr>
              <a:defRPr/>
            </a:pPr>
            <a:endParaRPr lang="pt-BR" dirty="0">
              <a:solidFill>
                <a:schemeClr val="tx1"/>
              </a:solidFill>
              <a:hlinkClick r:id="rId3"/>
            </a:endParaRPr>
          </a:p>
          <a:p>
            <a:pPr>
              <a:defRPr/>
            </a:pPr>
            <a:r>
              <a:rPr lang="pt-BR" dirty="0">
                <a:solidFill>
                  <a:schemeClr val="bg1"/>
                </a:solidFill>
                <a:hlinkClick r:id="rId3"/>
              </a:rPr>
              <a:t>http://www.youtube.com/watch?NR=1&amp;v=RrS2uROUjK4</a:t>
            </a:r>
            <a:endParaRPr lang="pt-BR" dirty="0">
              <a:solidFill>
                <a:schemeClr val="bg1"/>
              </a:solidFill>
            </a:endParaRPr>
          </a:p>
          <a:p>
            <a:pPr>
              <a:defRPr/>
            </a:pPr>
            <a:endParaRPr lang="pt-BR" dirty="0">
              <a:solidFill>
                <a:schemeClr val="bg1"/>
              </a:solidFill>
              <a:hlinkClick r:id="rId4"/>
            </a:endParaRPr>
          </a:p>
          <a:p>
            <a:pPr>
              <a:defRPr/>
            </a:pPr>
            <a:r>
              <a:rPr lang="pt-BR" dirty="0">
                <a:solidFill>
                  <a:schemeClr val="bg1"/>
                </a:solidFill>
                <a:hlinkClick r:id="rId4"/>
              </a:rPr>
              <a:t>http://www.youtube.com/watch?v=TgJt4KgKQJI&amp;feature=related</a:t>
            </a:r>
            <a:endParaRPr lang="pt-BR" dirty="0">
              <a:solidFill>
                <a:schemeClr val="bg1"/>
              </a:solidFill>
            </a:endParaRPr>
          </a:p>
          <a:p>
            <a:pPr>
              <a:defRPr/>
            </a:pPr>
            <a:endParaRPr lang="pt-BR" dirty="0">
              <a:hlinkClick r:id="rId5"/>
            </a:endParaRPr>
          </a:p>
          <a:p>
            <a:pPr>
              <a:defRPr/>
            </a:pPr>
            <a:r>
              <a:rPr lang="pt-BR" dirty="0">
                <a:hlinkClick r:id="rId5"/>
              </a:rPr>
              <a:t>http://portaldoprofessor.mec.gov.br/fichaTecnica.html?id=10116</a:t>
            </a:r>
            <a:endParaRPr lang="pt-BR" dirty="0"/>
          </a:p>
          <a:p>
            <a:pPr>
              <a:defRPr/>
            </a:pPr>
            <a:endParaRPr lang="pt-BR" dirty="0">
              <a:solidFill>
                <a:schemeClr val="bg1"/>
              </a:solidFill>
            </a:endParaRPr>
          </a:p>
          <a:p>
            <a:pPr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5843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1º ano do Ensino Médio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Mitocôndrias: Estrutura, Localização e Função.</a:t>
            </a:r>
          </a:p>
        </p:txBody>
      </p:sp>
      <p:pic>
        <p:nvPicPr>
          <p:cNvPr id="35844" name="Picture 6" descr="C:\Users\alexandreazevedo\Desktop\473px-Mitochondria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3933825"/>
            <a:ext cx="16192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CaixaDeTexto 6"/>
          <p:cNvSpPr txBox="1">
            <a:spLocks noChangeArrowheads="1"/>
          </p:cNvSpPr>
          <p:nvPr/>
        </p:nvSpPr>
        <p:spPr bwMode="auto">
          <a:xfrm>
            <a:off x="323850" y="6237288"/>
            <a:ext cx="1657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Nevit/GNU Free Documentation License</a:t>
            </a:r>
          </a:p>
        </p:txBody>
      </p:sp>
      <p:sp>
        <p:nvSpPr>
          <p:cNvPr id="8" name="Rosto feliz 7"/>
          <p:cNvSpPr/>
          <p:nvPr/>
        </p:nvSpPr>
        <p:spPr>
          <a:xfrm>
            <a:off x="769938" y="4292600"/>
            <a:ext cx="720725" cy="720725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 Explicativo 2 (Borda e Ênfase) 4"/>
          <p:cNvSpPr/>
          <p:nvPr/>
        </p:nvSpPr>
        <p:spPr>
          <a:xfrm>
            <a:off x="3492500" y="1196975"/>
            <a:ext cx="4535488" cy="2663825"/>
          </a:xfrm>
          <a:prstGeom prst="accentBorderCallout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i="1" dirty="0">
                <a:solidFill>
                  <a:schemeClr val="tx2"/>
                </a:solidFill>
                <a:latin typeface="Baskerville Old Face" pitchFamily="18" charset="0"/>
              </a:rPr>
              <a:t>“As dificuldades que você encontra se resolverão conforme avançar. Prossiga, e a luz aparecerá, e brilhará com clareza crescente em seu caminho.”</a:t>
            </a:r>
          </a:p>
          <a:p>
            <a:pPr algn="ctr">
              <a:defRPr/>
            </a:pPr>
            <a:endParaRPr lang="pt-BR" i="1" dirty="0">
              <a:solidFill>
                <a:schemeClr val="tx2"/>
              </a:solidFill>
              <a:latin typeface="Baskerville Old Face" pitchFamily="18" charset="0"/>
            </a:endParaRPr>
          </a:p>
          <a:p>
            <a:pPr algn="r">
              <a:defRPr/>
            </a:pPr>
            <a:r>
              <a:rPr lang="pt-BR" i="1" dirty="0">
                <a:solidFill>
                  <a:schemeClr val="tx2"/>
                </a:solidFill>
                <a:latin typeface="Baskerville Old Face" pitchFamily="18" charset="0"/>
              </a:rPr>
              <a:t>Jean </a:t>
            </a:r>
            <a:r>
              <a:rPr lang="pt-BR" i="1" dirty="0" err="1">
                <a:solidFill>
                  <a:schemeClr val="tx2"/>
                </a:solidFill>
                <a:latin typeface="Baskerville Old Face" pitchFamily="18" charset="0"/>
              </a:rPr>
              <a:t>le</a:t>
            </a:r>
            <a:r>
              <a:rPr lang="pt-BR" i="1" dirty="0">
                <a:solidFill>
                  <a:schemeClr val="tx2"/>
                </a:solidFill>
                <a:latin typeface="Baskerville Old Face" pitchFamily="18" charset="0"/>
              </a:rPr>
              <a:t> Rond D’Alembert</a:t>
            </a:r>
          </a:p>
        </p:txBody>
      </p:sp>
      <p:sp>
        <p:nvSpPr>
          <p:cNvPr id="36867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1º ano do Ensino Médio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Mitocôndrias: Estrutura, Localização e Função.</a:t>
            </a:r>
          </a:p>
        </p:txBody>
      </p:sp>
      <p:pic>
        <p:nvPicPr>
          <p:cNvPr id="36868" name="Picture 6" descr="C:\Users\alexandreazevedo\Desktop\473px-Mitochondri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933825"/>
            <a:ext cx="16192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CaixaDeTexto 6"/>
          <p:cNvSpPr txBox="1">
            <a:spLocks noChangeArrowheads="1"/>
          </p:cNvSpPr>
          <p:nvPr/>
        </p:nvSpPr>
        <p:spPr bwMode="auto">
          <a:xfrm>
            <a:off x="684213" y="6237288"/>
            <a:ext cx="1657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Nevit/GNU Free Documentation License</a:t>
            </a:r>
          </a:p>
        </p:txBody>
      </p:sp>
      <p:sp>
        <p:nvSpPr>
          <p:cNvPr id="8" name="Rosto feliz 7"/>
          <p:cNvSpPr/>
          <p:nvPr/>
        </p:nvSpPr>
        <p:spPr>
          <a:xfrm>
            <a:off x="1116013" y="4221163"/>
            <a:ext cx="719137" cy="720725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50825" y="1196975"/>
          <a:ext cx="8569325" cy="5121275"/>
        </p:xfrm>
        <a:graphic>
          <a:graphicData uri="http://schemas.openxmlformats.org/drawingml/2006/table">
            <a:tbl>
              <a:tblPr/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5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8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6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35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Slide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Autoria / Licença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Link da Fonte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 do Acesso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35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"dona mitocôndria"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Nevit/GNU Free Documentation License  +  Clipart do Power Point.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http://wikimediafoundation.org/wiki/File:Mitochondria.svg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19/04/2012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90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LadyofHats/public domain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http://wikimediafoundation.org/wiki/File:Morfoanatomia_celula_vegetal.png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18/04/2012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90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SEE-PE, redesenhado a partir de imagem de Autor Desconhecido.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Acervo SEE-PE.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26/04/2012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35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Nevit/GNU Free Documentation License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http://wikimediafoundation.org/wiki/File:Mitochondria.svg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23/04/2012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35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Countincr/</a:t>
                      </a:r>
                      <a:r>
                        <a:rPr lang="pt-BR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public domain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http://wikimediafoundation.org/wiki/File:MitoChondria.jpg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19/04/2012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90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Louisa Howard/public domain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http://wikimediafoundation.org/wiki/File:Mitochondria,_mammalian_lung_-_TEM.jpg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18/04/2012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90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Mariana Ruiz/public domain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http://wikimediafoundation.org/wiki/File:Animal_mitochondrion_diagram_pt.svg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18/04/2012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90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Svante Pääbo, Max Planck Institute/Creative Commons Attribution 2.5 Generic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http://wikimediafoundation.org/wiki/File:Ancient_DNA.png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18/04/2012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190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 Marie-Claire GUBLER/Creative Commons Attribution 2.0 Generic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http://wikimediafoundation.org/wiki/File:Morbus_Fabry_kidney_biopsy_TEM_03.jpg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19/04/2012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190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14b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Lycaon.cl/GNU Free Documentation License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http://wikimediafoundation.org/wiki/File:Traquea_avestruz.JPG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19/04/2012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CaixaDeTexto 1"/>
          <p:cNvSpPr txBox="1"/>
          <p:nvPr/>
        </p:nvSpPr>
        <p:spPr>
          <a:xfrm>
            <a:off x="1905000" y="27694890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pt-BR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85763" y="130175"/>
            <a:ext cx="5481637" cy="5619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t-BR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Tabela de Imagens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50825" y="1196975"/>
          <a:ext cx="8569325" cy="4267200"/>
        </p:xfrm>
        <a:graphic>
          <a:graphicData uri="http://schemas.openxmlformats.org/drawingml/2006/table">
            <a:tbl>
              <a:tblPr/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5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8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6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35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Slide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Autoria / Licença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Link da Fonte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 do Acesso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35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90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Autor desconhecido/</a:t>
                      </a:r>
                      <a:r>
                        <a:rPr lang="pt-BR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public domain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http://wikimediafoundation.org/wiki/File:Tecido_adiposo_multilocular_brown_adipose_tissue.gif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19/04/2012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90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Alan Wilson/Creative Commons Attribution-Share Alike 3.0 Unported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http://wikimediafoundation.org/wiki/File:Polar_Bear_-_Alaska.jpg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18/04/2012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90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Gray's Anatomy/public domain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http://pt.wikipedia.org/wiki/Ficheiro:Gray1095-gall_bladder.png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19/04/2012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90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17b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Netha Hussain/Creative Commons Attribution-Share Alike 3.0 Unported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http://wikimediafoundation.org/wiki/File:Gallbladder_histology.jpg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19/04/2012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35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Angeloleithold/GNU Free Documentation License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http://wikimediafoundation.org/wiki/File:Figado2.jpg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19/04/2012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90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NunoAgostinho/public domain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http://wikimediafoundation.org/wiki/File:Simplified_spermatozoon_diagram_pt.svg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18/04/2012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90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18b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ScienceGenetics/Creative Commons Attribution-Share Alike 3.0 Unported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http://wikimediafoundation.org/wiki/File:06fertilizado.jpg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18/04/2012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90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19, 20, 21, 25 e 26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SEE-PE, redesenhado a partir de imagem de Autor Desconhecido.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Acervo SEE-PE.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26/04/2012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385763" y="130175"/>
            <a:ext cx="5481637" cy="5619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t-BR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Tabela de Imagens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79388" y="1196975"/>
          <a:ext cx="8856662" cy="5184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4775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37" marR="91437" marT="45722" marB="4572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37" marR="91437"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o explicativo retangular com cantos arredondados 15"/>
          <p:cNvSpPr/>
          <p:nvPr/>
        </p:nvSpPr>
        <p:spPr>
          <a:xfrm>
            <a:off x="1187450" y="1463675"/>
            <a:ext cx="3152775" cy="1866900"/>
          </a:xfrm>
          <a:prstGeom prst="wedgeRoundRectCallout">
            <a:avLst>
              <a:gd name="adj1" fmla="val -42286"/>
              <a:gd name="adj2" fmla="val 916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dirty="0">
                <a:latin typeface="Arial Narrow" pitchFamily="34" charset="0"/>
              </a:rPr>
              <a:t>As células eucariontes são mais complexas, pois têm o citoplasma rico em organelas e o material genético (DNA) protegido pela </a:t>
            </a:r>
            <a:r>
              <a:rPr lang="pt-BR" dirty="0" err="1">
                <a:latin typeface="Arial Narrow" pitchFamily="34" charset="0"/>
              </a:rPr>
              <a:t>carioteca</a:t>
            </a:r>
            <a:r>
              <a:rPr lang="pt-BR" sz="2000" dirty="0">
                <a:latin typeface="Arial Narrow" pitchFamily="34" charset="0"/>
              </a:rPr>
              <a:t>.</a:t>
            </a:r>
          </a:p>
        </p:txBody>
      </p:sp>
      <p:sp>
        <p:nvSpPr>
          <p:cNvPr id="12" name="Texto explicativo retangular com cantos arredondados 11"/>
          <p:cNvSpPr/>
          <p:nvPr/>
        </p:nvSpPr>
        <p:spPr>
          <a:xfrm>
            <a:off x="6588125" y="1962150"/>
            <a:ext cx="2305050" cy="1827213"/>
          </a:xfrm>
          <a:prstGeom prst="wedgeRoundRectCallout">
            <a:avLst>
              <a:gd name="adj1" fmla="val -222404"/>
              <a:gd name="adj2" fmla="val 99183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latin typeface="Arial Narrow" pitchFamily="34" charset="0"/>
              </a:rPr>
              <a:t>As organelas das células são componentes de importância vital para a vida da célula e em geral à vida dos seres vivos</a:t>
            </a:r>
            <a:r>
              <a:rPr lang="pt-BR" dirty="0">
                <a:latin typeface="Arial Narrow" pitchFamily="34" charset="0"/>
              </a:rPr>
              <a:t>.</a:t>
            </a:r>
          </a:p>
        </p:txBody>
      </p:sp>
      <p:sp>
        <p:nvSpPr>
          <p:cNvPr id="15" name="Texto explicativo retangular 14"/>
          <p:cNvSpPr/>
          <p:nvPr/>
        </p:nvSpPr>
        <p:spPr>
          <a:xfrm>
            <a:off x="4695825" y="1246188"/>
            <a:ext cx="1655763" cy="950912"/>
          </a:xfrm>
          <a:prstGeom prst="wedgeRectCallout">
            <a:avLst>
              <a:gd name="adj1" fmla="val -186509"/>
              <a:gd name="adj2" fmla="val 305624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latin typeface="Arial Narrow" pitchFamily="34" charset="0"/>
              </a:rPr>
              <a:t>Como falei no início, eu sou uma organela</a:t>
            </a:r>
            <a:r>
              <a:rPr lang="pt-BR" dirty="0"/>
              <a:t>.</a:t>
            </a:r>
          </a:p>
        </p:txBody>
      </p:sp>
      <p:sp>
        <p:nvSpPr>
          <p:cNvPr id="19" name="Texto explicativo retangular 18"/>
          <p:cNvSpPr/>
          <p:nvPr/>
        </p:nvSpPr>
        <p:spPr>
          <a:xfrm>
            <a:off x="5148263" y="4868863"/>
            <a:ext cx="3240087" cy="1296987"/>
          </a:xfrm>
          <a:prstGeom prst="wedgeRectCallout">
            <a:avLst>
              <a:gd name="adj1" fmla="val -126667"/>
              <a:gd name="adj2" fmla="val -5357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latin typeface="Arial Narrow" pitchFamily="34" charset="0"/>
              </a:rPr>
              <a:t>Veja mais adiante a estrutura de uma célula.</a:t>
            </a:r>
          </a:p>
        </p:txBody>
      </p:sp>
      <p:sp>
        <p:nvSpPr>
          <p:cNvPr id="615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1º ano do Ensino Médio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Mitocôndrias: Estrutura, Localização e Função.</a:t>
            </a:r>
          </a:p>
        </p:txBody>
      </p:sp>
      <p:pic>
        <p:nvPicPr>
          <p:cNvPr id="6159" name="Picture 6" descr="C:\Users\alexandreazevedo\Desktop\473px-Mitochondri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933825"/>
            <a:ext cx="16192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0" name="CaixaDeTexto 6"/>
          <p:cNvSpPr txBox="1">
            <a:spLocks noChangeArrowheads="1"/>
          </p:cNvSpPr>
          <p:nvPr/>
        </p:nvSpPr>
        <p:spPr bwMode="auto">
          <a:xfrm>
            <a:off x="323850" y="6237288"/>
            <a:ext cx="1657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Nevit/GNU Free Documentation License</a:t>
            </a:r>
          </a:p>
        </p:txBody>
      </p:sp>
      <p:sp>
        <p:nvSpPr>
          <p:cNvPr id="21" name="Rosto feliz 20"/>
          <p:cNvSpPr/>
          <p:nvPr/>
        </p:nvSpPr>
        <p:spPr>
          <a:xfrm>
            <a:off x="769938" y="4292600"/>
            <a:ext cx="720725" cy="720725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 explicativo retangular 2"/>
          <p:cNvSpPr/>
          <p:nvPr/>
        </p:nvSpPr>
        <p:spPr>
          <a:xfrm>
            <a:off x="2987675" y="5013325"/>
            <a:ext cx="5329238" cy="1223963"/>
          </a:xfrm>
          <a:prstGeom prst="wedgeRectCallout">
            <a:avLst>
              <a:gd name="adj1" fmla="val -73326"/>
              <a:gd name="adj2" fmla="val -26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dirty="0">
                <a:latin typeface="Arial Narrow" pitchFamily="34" charset="0"/>
              </a:rPr>
              <a:t>Acima, a estrutura de uma célula.</a:t>
            </a:r>
          </a:p>
        </p:txBody>
      </p:sp>
      <p:sp>
        <p:nvSpPr>
          <p:cNvPr id="7171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1º ano do Ensino Médio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Mitocôndrias: Estrutura, Localização e Função.</a:t>
            </a: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663" y="908050"/>
            <a:ext cx="701992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CaixaDeTexto 6"/>
          <p:cNvSpPr txBox="1">
            <a:spLocks noChangeArrowheads="1"/>
          </p:cNvSpPr>
          <p:nvPr/>
        </p:nvSpPr>
        <p:spPr bwMode="auto">
          <a:xfrm rot="-5400000">
            <a:off x="617537" y="1879601"/>
            <a:ext cx="21891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LadyofHats/public domain</a:t>
            </a:r>
          </a:p>
        </p:txBody>
      </p:sp>
      <p:pic>
        <p:nvPicPr>
          <p:cNvPr id="7174" name="Picture 6" descr="C:\Users\alexandreazevedo\Desktop\473px-Mitochondria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54488"/>
            <a:ext cx="16192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CaixaDeTexto 6"/>
          <p:cNvSpPr txBox="1">
            <a:spLocks noChangeArrowheads="1"/>
          </p:cNvSpPr>
          <p:nvPr/>
        </p:nvSpPr>
        <p:spPr bwMode="auto">
          <a:xfrm>
            <a:off x="0" y="6457950"/>
            <a:ext cx="1657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Nevit/GNU Free Documentation License</a:t>
            </a:r>
          </a:p>
        </p:txBody>
      </p:sp>
      <p:sp>
        <p:nvSpPr>
          <p:cNvPr id="9" name="Rosto feliz 8"/>
          <p:cNvSpPr/>
          <p:nvPr/>
        </p:nvSpPr>
        <p:spPr>
          <a:xfrm>
            <a:off x="468313" y="4652963"/>
            <a:ext cx="719137" cy="720725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 explicativo retangular 2"/>
          <p:cNvSpPr/>
          <p:nvPr/>
        </p:nvSpPr>
        <p:spPr>
          <a:xfrm>
            <a:off x="323850" y="1268413"/>
            <a:ext cx="1584325" cy="2044700"/>
          </a:xfrm>
          <a:prstGeom prst="wedgeRectCallout">
            <a:avLst>
              <a:gd name="adj1" fmla="val -21129"/>
              <a:gd name="adj2" fmla="val 836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latin typeface="Arial Narrow" pitchFamily="34" charset="0"/>
              </a:rPr>
              <a:t>Existe uma teoria que explica a origem das mitocôndrias</a:t>
            </a:r>
            <a:r>
              <a:rPr lang="pt-BR" sz="2800" dirty="0">
                <a:latin typeface="Arial Narrow" pitchFamily="34" charset="0"/>
              </a:rPr>
              <a:t>.</a:t>
            </a:r>
          </a:p>
        </p:txBody>
      </p:sp>
      <p:sp>
        <p:nvSpPr>
          <p:cNvPr id="4" name="Fluxograma: Processo 3"/>
          <p:cNvSpPr/>
          <p:nvPr/>
        </p:nvSpPr>
        <p:spPr>
          <a:xfrm>
            <a:off x="2051050" y="1125538"/>
            <a:ext cx="5257800" cy="574675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dirty="0">
                <a:solidFill>
                  <a:schemeClr val="tx2"/>
                </a:solidFill>
                <a:latin typeface="Arial Narrow" pitchFamily="34" charset="0"/>
              </a:rPr>
              <a:t>A origem das mitocôndrias.</a:t>
            </a:r>
          </a:p>
        </p:txBody>
      </p:sp>
      <p:sp>
        <p:nvSpPr>
          <p:cNvPr id="6" name="Texto explicativo retangular com cantos arredondados 5"/>
          <p:cNvSpPr/>
          <p:nvPr/>
        </p:nvSpPr>
        <p:spPr>
          <a:xfrm>
            <a:off x="2987675" y="2133600"/>
            <a:ext cx="5616575" cy="4103688"/>
          </a:xfrm>
          <a:prstGeom prst="wedgeRoundRectCallout">
            <a:avLst>
              <a:gd name="adj1" fmla="val -58862"/>
              <a:gd name="adj2" fmla="val 22664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i="1" dirty="0">
                <a:solidFill>
                  <a:schemeClr val="tx2"/>
                </a:solidFill>
                <a:latin typeface="Arial Narrow" pitchFamily="34" charset="0"/>
              </a:rPr>
              <a:t>A teoria </a:t>
            </a:r>
            <a:r>
              <a:rPr lang="pt-BR" sz="2400" i="1" dirty="0" err="1">
                <a:solidFill>
                  <a:schemeClr val="tx2"/>
                </a:solidFill>
                <a:latin typeface="Arial Narrow" pitchFamily="34" charset="0"/>
              </a:rPr>
              <a:t>endossimbiótica</a:t>
            </a:r>
            <a:r>
              <a:rPr lang="pt-BR" sz="2400" i="1" dirty="0">
                <a:solidFill>
                  <a:schemeClr val="tx2"/>
                </a:solidFill>
                <a:latin typeface="Arial Narrow" pitchFamily="34" charset="0"/>
              </a:rPr>
              <a:t>.</a:t>
            </a:r>
          </a:p>
          <a:p>
            <a:pPr>
              <a:defRPr/>
            </a:pPr>
            <a:r>
              <a:rPr lang="pt-BR" sz="1400" u="sng" dirty="0">
                <a:solidFill>
                  <a:schemeClr val="tx2"/>
                </a:solidFill>
                <a:latin typeface="Arial Narrow" pitchFamily="34" charset="0"/>
              </a:rPr>
              <a:t>EVIDÊNCIAS</a:t>
            </a:r>
          </a:p>
          <a:p>
            <a:pPr>
              <a:defRPr/>
            </a:pPr>
            <a:endParaRPr lang="pt-BR" sz="1400" dirty="0">
              <a:solidFill>
                <a:schemeClr val="tx2"/>
              </a:solidFill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sz="1600" dirty="0">
                <a:solidFill>
                  <a:schemeClr val="tx2"/>
                </a:solidFill>
                <a:latin typeface="Arial Narrow" pitchFamily="34" charset="0"/>
              </a:rPr>
              <a:t>Possui genoma próprio;</a:t>
            </a:r>
          </a:p>
          <a:p>
            <a:pPr>
              <a:defRPr/>
            </a:pPr>
            <a:endParaRPr lang="pt-BR" sz="1600" dirty="0">
              <a:solidFill>
                <a:schemeClr val="tx2"/>
              </a:solidFill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sz="1600" dirty="0">
                <a:solidFill>
                  <a:schemeClr val="tx2"/>
                </a:solidFill>
                <a:latin typeface="Arial Narrow" pitchFamily="34" charset="0"/>
              </a:rPr>
              <a:t>Maquinaria para produzir RNA e proteínas;</a:t>
            </a:r>
          </a:p>
          <a:p>
            <a:pPr>
              <a:defRPr/>
            </a:pPr>
            <a:endParaRPr lang="pt-BR" sz="1600" dirty="0">
              <a:solidFill>
                <a:schemeClr val="tx2"/>
              </a:solidFill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sz="1600" dirty="0">
                <a:solidFill>
                  <a:schemeClr val="tx2"/>
                </a:solidFill>
                <a:latin typeface="Arial Narrow" pitchFamily="34" charset="0"/>
              </a:rPr>
              <a:t>Eucariontes mais primitivos - não possuem mitocôndrias;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pt-BR" sz="1600" dirty="0">
              <a:solidFill>
                <a:schemeClr val="tx2"/>
              </a:solidFill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sz="1600" dirty="0">
                <a:solidFill>
                  <a:schemeClr val="tx2"/>
                </a:solidFill>
                <a:latin typeface="Arial Narrow" pitchFamily="34" charset="0"/>
              </a:rPr>
              <a:t>Proteínas da membrana interna da mitocôndria;</a:t>
            </a:r>
          </a:p>
          <a:p>
            <a:pPr>
              <a:defRPr/>
            </a:pPr>
            <a:endParaRPr lang="pt-BR" sz="1600" dirty="0">
              <a:solidFill>
                <a:schemeClr val="tx2"/>
              </a:solidFill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sz="1600" dirty="0">
                <a:solidFill>
                  <a:schemeClr val="tx2"/>
                </a:solidFill>
                <a:latin typeface="Arial Narrow" pitchFamily="34" charset="0"/>
              </a:rPr>
              <a:t>Sequências de genes </a:t>
            </a:r>
            <a:r>
              <a:rPr lang="pt-BR" sz="1600" dirty="0" err="1">
                <a:solidFill>
                  <a:schemeClr val="tx2"/>
                </a:solidFill>
                <a:latin typeface="Arial Narrow" pitchFamily="34" charset="0"/>
              </a:rPr>
              <a:t>ribossomais</a:t>
            </a:r>
            <a:r>
              <a:rPr lang="pt-BR" sz="1600" dirty="0">
                <a:solidFill>
                  <a:schemeClr val="tx2"/>
                </a:solidFill>
                <a:latin typeface="Arial Narrow" pitchFamily="34" charset="0"/>
              </a:rPr>
              <a:t> mitocondriais e bacterianos;</a:t>
            </a:r>
          </a:p>
          <a:p>
            <a:pPr>
              <a:defRPr/>
            </a:pPr>
            <a:endParaRPr lang="pt-BR" sz="1600" dirty="0">
              <a:solidFill>
                <a:schemeClr val="tx2"/>
              </a:solidFill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sz="1600" dirty="0">
                <a:solidFill>
                  <a:schemeClr val="tx2"/>
                </a:solidFill>
                <a:latin typeface="Arial Narrow" pitchFamily="34" charset="0"/>
              </a:rPr>
              <a:t>Bactérias parasitas intracelulares possuem genomas compactos como mitocôndrias;</a:t>
            </a:r>
          </a:p>
          <a:p>
            <a:pPr algn="ctr">
              <a:defRPr/>
            </a:pPr>
            <a:endParaRPr lang="pt-BR" sz="1400" i="1" dirty="0">
              <a:latin typeface="Arial Narrow" pitchFamily="34" charset="0"/>
            </a:endParaRPr>
          </a:p>
        </p:txBody>
      </p:sp>
      <p:sp>
        <p:nvSpPr>
          <p:cNvPr id="8197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1º ano do Ensino Médio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Mitocôndrias: Estrutura, Localização e Função.</a:t>
            </a:r>
          </a:p>
        </p:txBody>
      </p:sp>
      <p:pic>
        <p:nvPicPr>
          <p:cNvPr id="8198" name="Picture 6" descr="C:\Users\alexandreazevedo\Desktop\473px-Mitochondri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933825"/>
            <a:ext cx="16192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CaixaDeTexto 6"/>
          <p:cNvSpPr txBox="1">
            <a:spLocks noChangeArrowheads="1"/>
          </p:cNvSpPr>
          <p:nvPr/>
        </p:nvSpPr>
        <p:spPr bwMode="auto">
          <a:xfrm>
            <a:off x="468313" y="6237288"/>
            <a:ext cx="1655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Nevit/GNU Free Documentation License</a:t>
            </a:r>
          </a:p>
        </p:txBody>
      </p:sp>
      <p:sp>
        <p:nvSpPr>
          <p:cNvPr id="9" name="Rosto feliz 8"/>
          <p:cNvSpPr/>
          <p:nvPr/>
        </p:nvSpPr>
        <p:spPr>
          <a:xfrm>
            <a:off x="900113" y="4365625"/>
            <a:ext cx="719137" cy="719138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uxograma: Processo 3"/>
          <p:cNvSpPr/>
          <p:nvPr/>
        </p:nvSpPr>
        <p:spPr>
          <a:xfrm>
            <a:off x="2051050" y="1125538"/>
            <a:ext cx="5257800" cy="574675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dirty="0">
                <a:solidFill>
                  <a:schemeClr val="tx2"/>
                </a:solidFill>
                <a:latin typeface="Arial Narrow" pitchFamily="34" charset="0"/>
              </a:rPr>
              <a:t>A origem das mitocôndrias.</a:t>
            </a:r>
          </a:p>
        </p:txBody>
      </p:sp>
      <p:sp>
        <p:nvSpPr>
          <p:cNvPr id="9219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1º ano do Ensino Médio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Mitocôndrias: Estrutura, Localização e Função.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36738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tângulo 5"/>
          <p:cNvSpPr>
            <a:spLocks noChangeArrowheads="1"/>
          </p:cNvSpPr>
          <p:nvPr/>
        </p:nvSpPr>
        <p:spPr bwMode="auto">
          <a:xfrm>
            <a:off x="4572000" y="6611938"/>
            <a:ext cx="4572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t"/>
            <a:r>
              <a:rPr lang="pt-BR" sz="1000">
                <a:solidFill>
                  <a:srgbClr val="000000"/>
                </a:solidFill>
              </a:rPr>
              <a:t>Imagem: SEE-PE, redesenhado a partir de imagem de Autor Desconhecido.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 explicativo retangular 2"/>
          <p:cNvSpPr/>
          <p:nvPr/>
        </p:nvSpPr>
        <p:spPr>
          <a:xfrm>
            <a:off x="446088" y="1196975"/>
            <a:ext cx="1903412" cy="1376363"/>
          </a:xfrm>
          <a:prstGeom prst="wedgeRectCallout">
            <a:avLst>
              <a:gd name="adj1" fmla="val 13118"/>
              <a:gd name="adj2" fmla="val 13244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>
                <a:solidFill>
                  <a:schemeClr val="tx2"/>
                </a:solidFill>
                <a:latin typeface="Arial Narrow" pitchFamily="34" charset="0"/>
              </a:rPr>
              <a:t>Como se reproduzem as mitocôndrias?</a:t>
            </a:r>
          </a:p>
        </p:txBody>
      </p:sp>
      <p:sp>
        <p:nvSpPr>
          <p:cNvPr id="4" name="Fluxograma: Processo 3"/>
          <p:cNvSpPr/>
          <p:nvPr/>
        </p:nvSpPr>
        <p:spPr>
          <a:xfrm>
            <a:off x="3276600" y="1196975"/>
            <a:ext cx="4535488" cy="431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>
                <a:latin typeface="Arial Narrow" pitchFamily="34" charset="0"/>
              </a:rPr>
              <a:t>Através da Autoduplicação</a:t>
            </a:r>
          </a:p>
        </p:txBody>
      </p:sp>
      <p:sp>
        <p:nvSpPr>
          <p:cNvPr id="7" name="Fluxograma: Processo alternativo 6"/>
          <p:cNvSpPr/>
          <p:nvPr/>
        </p:nvSpPr>
        <p:spPr>
          <a:xfrm>
            <a:off x="3276600" y="2133600"/>
            <a:ext cx="5327650" cy="64770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  <a:p>
            <a:pPr algn="ctr">
              <a:defRPr/>
            </a:pPr>
            <a:r>
              <a:rPr lang="pt-BR" dirty="0"/>
              <a:t>As mitocôndrias se dividem em duas, duplicando primeiro o seu DNA. 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10245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1º ano do Ensino Médio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Mitocôndrias: Estrutura, Localização e Função.</a:t>
            </a:r>
          </a:p>
        </p:txBody>
      </p:sp>
      <p:pic>
        <p:nvPicPr>
          <p:cNvPr id="10246" name="Imagem 11" descr="473px-Mitochondria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4365625"/>
            <a:ext cx="244951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Imagem 12" descr="473px-Mitochondria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5732463"/>
            <a:ext cx="15319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Imagem 13" descr="473px-Mitochondria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5732463"/>
            <a:ext cx="15319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Imagem 14" descr="473px-Mitochondria3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725" y="2997200"/>
            <a:ext cx="16033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ector de seta reta 18"/>
          <p:cNvCxnSpPr/>
          <p:nvPr/>
        </p:nvCxnSpPr>
        <p:spPr>
          <a:xfrm>
            <a:off x="6011863" y="3933825"/>
            <a:ext cx="0" cy="358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flipH="1">
            <a:off x="5219700" y="5300663"/>
            <a:ext cx="576263" cy="360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6227763" y="5300663"/>
            <a:ext cx="865187" cy="360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>
            <a:off x="5003800" y="3141663"/>
            <a:ext cx="504825" cy="714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4" name="CaixaDeTexto 25"/>
          <p:cNvSpPr txBox="1">
            <a:spLocks noChangeArrowheads="1"/>
          </p:cNvSpPr>
          <p:nvPr/>
        </p:nvSpPr>
        <p:spPr bwMode="auto">
          <a:xfrm>
            <a:off x="4572000" y="2997200"/>
            <a:ext cx="4556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/>
              <a:t>DNA</a:t>
            </a:r>
          </a:p>
        </p:txBody>
      </p:sp>
      <p:sp>
        <p:nvSpPr>
          <p:cNvPr id="10255" name="CaixaDeTexto 26"/>
          <p:cNvSpPr txBox="1">
            <a:spLocks noChangeArrowheads="1"/>
          </p:cNvSpPr>
          <p:nvPr/>
        </p:nvSpPr>
        <p:spPr bwMode="auto">
          <a:xfrm>
            <a:off x="7812088" y="3213100"/>
            <a:ext cx="1331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 Modificada: Nevit/GNU Free Documentation License </a:t>
            </a:r>
          </a:p>
        </p:txBody>
      </p:sp>
      <p:pic>
        <p:nvPicPr>
          <p:cNvPr id="10256" name="Picture 6" descr="C:\Users\alexandreazevedo\Desktop\473px-Mitochondria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3716338"/>
            <a:ext cx="16192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7" name="CaixaDeTexto 6"/>
          <p:cNvSpPr txBox="1">
            <a:spLocks noChangeArrowheads="1"/>
          </p:cNvSpPr>
          <p:nvPr/>
        </p:nvSpPr>
        <p:spPr bwMode="auto">
          <a:xfrm>
            <a:off x="395288" y="6019800"/>
            <a:ext cx="1657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Nevit/GNU Free Documentation License</a:t>
            </a:r>
          </a:p>
        </p:txBody>
      </p:sp>
      <p:sp>
        <p:nvSpPr>
          <p:cNvPr id="20" name="Rosto feliz 19"/>
          <p:cNvSpPr/>
          <p:nvPr/>
        </p:nvSpPr>
        <p:spPr>
          <a:xfrm>
            <a:off x="827088" y="4076700"/>
            <a:ext cx="720725" cy="720725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 explicativo retangular com cantos arredondados 2"/>
          <p:cNvSpPr/>
          <p:nvPr/>
        </p:nvSpPr>
        <p:spPr>
          <a:xfrm>
            <a:off x="2492375" y="1196975"/>
            <a:ext cx="6408738" cy="1843088"/>
          </a:xfrm>
          <a:prstGeom prst="wedgeRoundRectCallout">
            <a:avLst>
              <a:gd name="adj1" fmla="val -57926"/>
              <a:gd name="adj2" fmla="val 49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dirty="0"/>
              <a:t>Nós possuímos uma estrutura com formas variáveis: </a:t>
            </a:r>
          </a:p>
          <a:p>
            <a:pPr algn="just">
              <a:defRPr/>
            </a:pPr>
            <a:r>
              <a:rPr lang="pt-BR" dirty="0"/>
              <a:t>Em estruturas esféricas ou na forma de bastonetes, que estão localizadas em sítios intracelulares onde há maior necessidade de energia, medindo aproximadamente de 02μm a 1μm de diâmetro e 2μm a 10μm de comprimento.</a:t>
            </a:r>
          </a:p>
        </p:txBody>
      </p:sp>
      <p:sp>
        <p:nvSpPr>
          <p:cNvPr id="4" name="Fluxograma: Processo 3"/>
          <p:cNvSpPr/>
          <p:nvPr/>
        </p:nvSpPr>
        <p:spPr>
          <a:xfrm>
            <a:off x="3470275" y="6064250"/>
            <a:ext cx="3960813" cy="396875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solidFill>
                  <a:schemeClr val="tx2"/>
                </a:solidFill>
                <a:latin typeface="Arial Narrow" pitchFamily="34" charset="0"/>
              </a:rPr>
              <a:t>Imagem modelada e </a:t>
            </a:r>
            <a:r>
              <a:rPr lang="pt-BR" sz="1400" dirty="0" err="1">
                <a:solidFill>
                  <a:schemeClr val="tx2"/>
                </a:solidFill>
                <a:latin typeface="Arial Narrow" pitchFamily="34" charset="0"/>
              </a:rPr>
              <a:t>fotomicrografia</a:t>
            </a:r>
            <a:r>
              <a:rPr lang="pt-BR" sz="1400" dirty="0">
                <a:solidFill>
                  <a:schemeClr val="tx2"/>
                </a:solidFill>
                <a:latin typeface="Arial Narrow" pitchFamily="34" charset="0"/>
              </a:rPr>
              <a:t> da mitocôndria.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1835150" y="3213100"/>
            <a:ext cx="935038" cy="348456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i="1" dirty="0">
                <a:solidFill>
                  <a:schemeClr val="tx2"/>
                </a:solidFill>
                <a:latin typeface="Arial Narrow" pitchFamily="34" charset="0"/>
              </a:rPr>
              <a:t>E</a:t>
            </a:r>
          </a:p>
          <a:p>
            <a:pPr algn="ctr">
              <a:defRPr/>
            </a:pPr>
            <a:r>
              <a:rPr lang="pt-BR" sz="2400" i="1" dirty="0">
                <a:solidFill>
                  <a:schemeClr val="tx2"/>
                </a:solidFill>
                <a:latin typeface="Arial Narrow" pitchFamily="34" charset="0"/>
              </a:rPr>
              <a:t>S</a:t>
            </a:r>
          </a:p>
          <a:p>
            <a:pPr algn="ctr">
              <a:defRPr/>
            </a:pPr>
            <a:r>
              <a:rPr lang="pt-BR" sz="2400" i="1" dirty="0">
                <a:solidFill>
                  <a:schemeClr val="tx2"/>
                </a:solidFill>
                <a:latin typeface="Arial Narrow" pitchFamily="34" charset="0"/>
              </a:rPr>
              <a:t>T</a:t>
            </a:r>
          </a:p>
          <a:p>
            <a:pPr algn="ctr">
              <a:defRPr/>
            </a:pPr>
            <a:r>
              <a:rPr lang="pt-BR" sz="2400" i="1" dirty="0">
                <a:solidFill>
                  <a:schemeClr val="tx2"/>
                </a:solidFill>
                <a:latin typeface="Arial Narrow" pitchFamily="34" charset="0"/>
              </a:rPr>
              <a:t>R</a:t>
            </a:r>
          </a:p>
          <a:p>
            <a:pPr algn="ctr">
              <a:defRPr/>
            </a:pPr>
            <a:r>
              <a:rPr lang="pt-BR" sz="2400" i="1" dirty="0">
                <a:solidFill>
                  <a:schemeClr val="tx2"/>
                </a:solidFill>
                <a:latin typeface="Arial Narrow" pitchFamily="34" charset="0"/>
              </a:rPr>
              <a:t>U</a:t>
            </a:r>
          </a:p>
          <a:p>
            <a:pPr algn="ctr">
              <a:defRPr/>
            </a:pPr>
            <a:r>
              <a:rPr lang="pt-BR" sz="2400" i="1" dirty="0">
                <a:solidFill>
                  <a:schemeClr val="tx2"/>
                </a:solidFill>
                <a:latin typeface="Arial Narrow" pitchFamily="34" charset="0"/>
              </a:rPr>
              <a:t>T</a:t>
            </a:r>
          </a:p>
          <a:p>
            <a:pPr algn="ctr">
              <a:defRPr/>
            </a:pPr>
            <a:r>
              <a:rPr lang="pt-BR" sz="2400" i="1" dirty="0">
                <a:solidFill>
                  <a:schemeClr val="tx2"/>
                </a:solidFill>
                <a:latin typeface="Arial Narrow" pitchFamily="34" charset="0"/>
              </a:rPr>
              <a:t>U</a:t>
            </a:r>
          </a:p>
          <a:p>
            <a:pPr algn="ctr">
              <a:defRPr/>
            </a:pPr>
            <a:r>
              <a:rPr lang="pt-BR" sz="2400" i="1" dirty="0">
                <a:solidFill>
                  <a:schemeClr val="tx2"/>
                </a:solidFill>
                <a:latin typeface="Arial Narrow" pitchFamily="34" charset="0"/>
              </a:rPr>
              <a:t>R</a:t>
            </a:r>
          </a:p>
          <a:p>
            <a:pPr algn="ctr">
              <a:defRPr/>
            </a:pPr>
            <a:r>
              <a:rPr lang="pt-BR" sz="2400" i="1" dirty="0">
                <a:solidFill>
                  <a:schemeClr val="tx2"/>
                </a:solidFill>
                <a:latin typeface="Arial Narrow" pitchFamily="34" charset="0"/>
              </a:rPr>
              <a:t>A</a:t>
            </a:r>
          </a:p>
        </p:txBody>
      </p:sp>
      <p:sp>
        <p:nvSpPr>
          <p:cNvPr id="11269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Biologia, 1º ano do Ensino Médio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Mitocôndrias: Estrutura, Localização e Função.</a:t>
            </a:r>
          </a:p>
        </p:txBody>
      </p:sp>
      <p:pic>
        <p:nvPicPr>
          <p:cNvPr id="1127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3068638"/>
            <a:ext cx="37719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CaixaDeTexto 8"/>
          <p:cNvSpPr txBox="1">
            <a:spLocks noChangeArrowheads="1"/>
          </p:cNvSpPr>
          <p:nvPr/>
        </p:nvSpPr>
        <p:spPr bwMode="auto">
          <a:xfrm>
            <a:off x="7524750" y="3716338"/>
            <a:ext cx="1619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Countincr/</a:t>
            </a:r>
            <a:r>
              <a:rPr lang="pt-BR" sz="1000" i="1"/>
              <a:t>public domain</a:t>
            </a:r>
            <a:endParaRPr lang="pt-BR" sz="1000"/>
          </a:p>
        </p:txBody>
      </p:sp>
      <p:pic>
        <p:nvPicPr>
          <p:cNvPr id="11272" name="Picture 6" descr="C:\Users\alexandreazevedo\Desktop\473px-Mitochondria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125538"/>
            <a:ext cx="16192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CaixaDeTexto 6"/>
          <p:cNvSpPr txBox="1">
            <a:spLocks noChangeArrowheads="1"/>
          </p:cNvSpPr>
          <p:nvPr/>
        </p:nvSpPr>
        <p:spPr bwMode="auto">
          <a:xfrm>
            <a:off x="179388" y="3429000"/>
            <a:ext cx="1657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Nevit/GNU Free Documentation License</a:t>
            </a:r>
          </a:p>
        </p:txBody>
      </p:sp>
      <p:sp>
        <p:nvSpPr>
          <p:cNvPr id="11" name="Rosto feliz 10"/>
          <p:cNvSpPr/>
          <p:nvPr/>
        </p:nvSpPr>
        <p:spPr>
          <a:xfrm>
            <a:off x="611188" y="1557338"/>
            <a:ext cx="720725" cy="719137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2177</TotalTime>
  <Words>2875</Words>
  <Application>Microsoft Office PowerPoint</Application>
  <PresentationFormat>Apresentação na tela (4:3)</PresentationFormat>
  <Paragraphs>415</Paragraphs>
  <Slides>36</Slides>
  <Notes>34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36</vt:i4>
      </vt:variant>
    </vt:vector>
  </HeadingPairs>
  <TitlesOfParts>
    <vt:vector size="43" baseType="lpstr">
      <vt:lpstr>Arial</vt:lpstr>
      <vt:lpstr>Arial Narrow</vt:lpstr>
      <vt:lpstr>Arial Rounded MT Bold</vt:lpstr>
      <vt:lpstr>Baskerville Old Face</vt:lpstr>
      <vt:lpstr>Calibri</vt:lpstr>
      <vt:lpstr>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Luizfilg</dc:creator>
  <cp:lastModifiedBy>..... ...</cp:lastModifiedBy>
  <cp:revision>159</cp:revision>
  <dcterms:created xsi:type="dcterms:W3CDTF">2011-07-13T12:53:46Z</dcterms:created>
  <dcterms:modified xsi:type="dcterms:W3CDTF">2019-06-13T16:44:20Z</dcterms:modified>
</cp:coreProperties>
</file>